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73" r:id="rId4"/>
    <p:sldId id="259" r:id="rId5"/>
    <p:sldId id="282" r:id="rId6"/>
    <p:sldId id="283" r:id="rId7"/>
    <p:sldId id="284" r:id="rId8"/>
    <p:sldId id="285" r:id="rId9"/>
    <p:sldId id="281" r:id="rId10"/>
    <p:sldId id="277" r:id="rId11"/>
    <p:sldId id="262" r:id="rId12"/>
    <p:sldId id="270" r:id="rId13"/>
    <p:sldId id="286" r:id="rId14"/>
    <p:sldId id="280" r:id="rId15"/>
    <p:sldId id="267" r:id="rId16"/>
    <p:sldId id="263" r:id="rId17"/>
    <p:sldId id="264" r:id="rId18"/>
    <p:sldId id="257" r:id="rId19"/>
    <p:sldId id="258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4" autoAdjust="0"/>
    <p:restoredTop sz="94665"/>
  </p:normalViewPr>
  <p:slideViewPr>
    <p:cSldViewPr snapToGrid="0">
      <p:cViewPr varScale="1">
        <p:scale>
          <a:sx n="133" d="100"/>
          <a:sy n="133" d="100"/>
        </p:scale>
        <p:origin x="360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643BD-A4C2-4B97-8657-201033B7A2C8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5BAB7-AF97-462A-9955-C5BC2C7D02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14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Spiega</a:t>
            </a:r>
            <a:r>
              <a:rPr lang="en-US" baseline="0" smtClean="0"/>
              <a:t> IMP come </a:t>
            </a:r>
            <a:r>
              <a:rPr lang="en-US" baseline="0" err="1" smtClean="0"/>
              <a:t>unica</a:t>
            </a:r>
            <a:r>
              <a:rPr lang="en-US" baseline="0" smtClean="0"/>
              <a:t> </a:t>
            </a:r>
            <a:r>
              <a:rPr lang="en-US" baseline="0" err="1" smtClean="0"/>
              <a:t>soluzione</a:t>
            </a:r>
            <a:r>
              <a:rPr lang="en-US" baseline="0" smtClean="0"/>
              <a:t> </a:t>
            </a:r>
            <a:r>
              <a:rPr lang="en-US" baseline="0" err="1" smtClean="0"/>
              <a:t>possibile</a:t>
            </a:r>
            <a:r>
              <a:rPr lang="en-US" baseline="0" smtClean="0"/>
              <a:t> – no pitching – we can only get there together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5BAB7-AF97-462A-9955-C5BC2C7D027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7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5BAB7-AF97-462A-9955-C5BC2C7D027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2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08714-BE20-4DAE-94B3-E87F7B51FB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6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B28EF2-5110-49FD-8185-6DC159E24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56FFFEF-BD38-4546-9991-EA35E1637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B1A428-1431-4AF3-9030-934354249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4B978D-9452-4D0A-81D2-87AF1228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FE4FC7-F854-4EA5-9B6C-B4E951FD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833A8B-6E21-47DD-A32F-8D4B4E7C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DB330AA-CB35-4A21-A1CF-3AAACB879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5D7BA8-411D-4571-A1FA-3B08C9937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53FE2D-BF01-41A6-B178-2BECABAD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36EDFE-8354-4976-9EF2-9C4AEB50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8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9836287-07D4-4EA0-9161-1FE394750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992C0E-F660-46C3-AFD5-E87B72C48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A25F88-6632-4655-9FF7-C59C781C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C5698D-982C-434B-815A-59B3E67D8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915EC9-D503-4AC8-9D53-25035648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7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D73B64-D8F2-4477-9A24-51998619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64F6D7-847F-4B69-892C-29C1EA52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AD0451-3FF6-497B-9E46-14DC791EB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6EB7DA-CE2D-48B7-98C6-D7F021A1B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6E1651-0503-4735-AA78-21E984C0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37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661ABB-2F65-46C7-9A87-3C64296E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65D12D-F23F-4E89-9075-CE24BF01B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DB4046-6697-4AD4-92CA-05515AB9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9D9072-5AFA-4727-830E-CD85730A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91318A5-9E22-4522-9B7C-9A017006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8FF917-56BC-475D-A3E7-EC01F245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E4C554-54A2-4FCB-A18B-F56E2B257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1312B64-98A3-42EF-89E0-29AB8FEFE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2D04A93-3AC4-431B-AE75-9702BCF6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8624B32-156C-4418-9E53-83CE7D98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C9046E9-B491-45D6-AD00-69CE8721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33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2DDC99-3A15-425C-B39A-0B0EE60B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6CDA89-798F-475D-A5BA-15B95D6BA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4885F2-0493-4D9C-BC92-314D97FBD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EFFB991-84F3-4104-85FD-1F6DDB05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51DB731-16F6-444C-9A1E-60FCF9293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EAC3284-5921-4695-BBFC-8C8F5EB6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466DA5-BE41-4034-BADC-C1F8B1C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EB2D627-E93C-4057-BD76-897587B2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DC6DEB-2E3F-42D1-9777-7742AFD8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AC13DBE-4A15-41AA-8439-F37341659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CE0C1B6-6C9A-4F1D-869A-FD541345A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5B0D98-A50F-40F8-AAE4-4038AD23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2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83D04D5-F3C4-4590-A301-AEDFBDE6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3788EB-0CE2-45B1-857D-E55DB485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5AB3640-63A1-4746-A9A9-AB20E0E2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16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4B9E49-E54C-4162-AF68-0E177AD3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395248-62D0-4AEA-A592-288273E56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A6A766E-9F28-468F-8D5A-FB1484A9A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499F415-8A1B-42DB-9A01-E29EE761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7A3499C-AAEC-4016-A27E-1798616B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23A895E-0ADD-4D11-B7A4-4670E0E4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0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7F5023-92AB-4A57-BB2D-93EC7817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76DDE6C-EE0F-4984-9E46-2B087E771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02520BB-FBCA-4551-991C-8B60ADC6A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C8CC46D-991B-4286-9CD2-84D9679B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CECBA6B-69D4-4EA5-8D74-A0B9835B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25E93B-0C34-46F7-8F51-94B6DE13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6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4CD81A7-3E2B-42A4-BAED-BAE867B6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2C09905-DE95-4CB7-A32C-649B3DF88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E909CC-45D5-422A-A092-25240AAE1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CE725-C1A8-4626-839B-126A9F077AC6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1C8CA9-B364-48C6-B94C-747C1717A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53A574-3D13-4FD1-BCED-3A6F97CC5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CD5E2-0047-417C-BDD1-F9A608EC7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6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gratedmodelling.org/?page_id=108" TargetMode="External"/><Relationship Id="rId4" Type="http://schemas.openxmlformats.org/officeDocument/2006/relationships/hyperlink" Target="http://www.integratedmodelling.org/?page_id=110" TargetMode="External"/><Relationship Id="rId5" Type="http://schemas.openxmlformats.org/officeDocument/2006/relationships/hyperlink" Target="http://www.integratedmodelling.org/?page_id=124" TargetMode="External"/><Relationship Id="rId6" Type="http://schemas.openxmlformats.org/officeDocument/2006/relationships/hyperlink" Target="http://www.integratedmodelling.org/?page_id=532" TargetMode="External"/><Relationship Id="rId7" Type="http://schemas.openxmlformats.org/officeDocument/2006/relationships/hyperlink" Target="http://www.integratedmodelling.org/?page_id=525" TargetMode="External"/><Relationship Id="rId8" Type="http://schemas.openxmlformats.org/officeDocument/2006/relationships/hyperlink" Target="http://www.integratedmodelling.org/?page_id=528" TargetMode="External"/><Relationship Id="rId9" Type="http://schemas.openxmlformats.org/officeDocument/2006/relationships/hyperlink" Target="http://www.integratedmodelling.org/?page_id=501" TargetMode="External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mputer-database-network-server-156948/" TargetMode="External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gratedmodelling.org/?page_id=413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ture.com/articles/sdata20161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springuniversity.bc3research.org/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jpeg"/><Relationship Id="rId8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gi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s://pixabay.com/en/computer-database-network-server-156948/" TargetMode="External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9273" y="1905713"/>
            <a:ext cx="10590028" cy="2387600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Semantic </a:t>
            </a:r>
            <a:r>
              <a:rPr lang="en-US" b="1"/>
              <a:t>web for </a:t>
            </a:r>
            <a:r>
              <a:rPr lang="en-US" b="1" smtClean="0"/>
              <a:t>scientific information</a:t>
            </a:r>
            <a:r>
              <a:rPr lang="en-US" b="1"/>
              <a:t/>
            </a:r>
            <a:br>
              <a:rPr lang="en-US" b="1"/>
            </a:br>
            <a:r>
              <a:rPr lang="en-US" b="1"/>
              <a:t> </a:t>
            </a:r>
            <a:r>
              <a:rPr lang="en-US" sz="3600" b="1" smtClean="0">
                <a:solidFill>
                  <a:schemeClr val="bg1">
                    <a:lumMod val="65000"/>
                  </a:schemeClr>
                </a:solidFill>
              </a:rPr>
              <a:t>Streamlining how </a:t>
            </a:r>
            <a:r>
              <a:rPr lang="en-US" sz="3600" b="1">
                <a:solidFill>
                  <a:schemeClr val="bg1">
                    <a:lumMod val="65000"/>
                  </a:schemeClr>
                </a:solidFill>
              </a:rPr>
              <a:t>we write, find, link and reuse data and models</a:t>
            </a:r>
            <a:endParaRPr lang="en-US" sz="3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111" y="4556980"/>
            <a:ext cx="9144000" cy="858464"/>
          </a:xfrm>
        </p:spPr>
        <p:txBody>
          <a:bodyPr>
            <a:normAutofit lnSpcReduction="10000"/>
          </a:bodyPr>
          <a:lstStyle/>
          <a:p>
            <a:r>
              <a:rPr lang="en-US" sz="2000"/>
              <a:t>Ferdinando </a:t>
            </a:r>
            <a:r>
              <a:rPr lang="en-US" sz="2000" smtClean="0"/>
              <a:t>Villa</a:t>
            </a:r>
            <a:br>
              <a:rPr lang="en-US" sz="2000" smtClean="0"/>
            </a:br>
            <a:r>
              <a:rPr lang="en-US" sz="2000" smtClean="0"/>
              <a:t>&amp;</a:t>
            </a:r>
            <a:r>
              <a:rPr lang="en-US" sz="2000"/>
              <a:t/>
            </a:r>
            <a:br>
              <a:rPr lang="en-US" sz="2000"/>
            </a:br>
            <a:r>
              <a:rPr lang="en-US" sz="2000" smtClean="0"/>
              <a:t>Integrated Modelling Partnership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15" y="6005288"/>
            <a:ext cx="1076011" cy="332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313" y="264331"/>
            <a:ext cx="1219476" cy="1243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11" y="5869075"/>
            <a:ext cx="907802" cy="604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11" y="5713928"/>
            <a:ext cx="952201" cy="9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5491"/>
            <a:ext cx="12192000" cy="1325563"/>
          </a:xfrm>
        </p:spPr>
        <p:txBody>
          <a:bodyPr/>
          <a:lstStyle/>
          <a:p>
            <a:r>
              <a:rPr lang="en-US" dirty="0" smtClean="0"/>
              <a:t>Tooling (1): k.IM language and support 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6131" y="3274061"/>
            <a:ext cx="4305869" cy="3320702"/>
          </a:xfrm>
        </p:spPr>
        <p:txBody>
          <a:bodyPr>
            <a:normAutofit fontScale="62500" lnSpcReduction="20000"/>
          </a:bodyPr>
          <a:lstStyle/>
          <a:p>
            <a:r>
              <a:rPr lang="en-GB" smtClean="0"/>
              <a:t>Tools </a:t>
            </a:r>
            <a:r>
              <a:rPr lang="en-GB"/>
              <a:t>and interfaces </a:t>
            </a:r>
            <a:r>
              <a:rPr lang="en-GB" smtClean="0"/>
              <a:t>enable </a:t>
            </a:r>
            <a:r>
              <a:rPr lang="en-GB" smtClean="0">
                <a:hlinkClick r:id="rId3"/>
              </a:rPr>
              <a:t>end </a:t>
            </a:r>
            <a:r>
              <a:rPr lang="en-GB">
                <a:hlinkClick r:id="rId3"/>
              </a:rPr>
              <a:t>users</a:t>
            </a:r>
            <a:r>
              <a:rPr lang="en-GB"/>
              <a:t>, </a:t>
            </a:r>
            <a:r>
              <a:rPr lang="en-GB" err="1">
                <a:hlinkClick r:id="rId4"/>
              </a:rPr>
              <a:t>modelers</a:t>
            </a:r>
            <a:r>
              <a:rPr lang="en-GB"/>
              <a:t>, and </a:t>
            </a:r>
            <a:r>
              <a:rPr lang="en-GB">
                <a:hlinkClick r:id="rId5"/>
              </a:rPr>
              <a:t>network </a:t>
            </a:r>
            <a:r>
              <a:rPr lang="en-GB" smtClean="0">
                <a:hlinkClick r:id="rId5"/>
              </a:rPr>
              <a:t>administrators</a:t>
            </a:r>
            <a:endParaRPr lang="en-GB" smtClean="0"/>
          </a:p>
          <a:p>
            <a:r>
              <a:rPr lang="en-GB" smtClean="0"/>
              <a:t>Simplify </a:t>
            </a:r>
            <a:r>
              <a:rPr lang="en-GB"/>
              <a:t>the tasks of semantically describing, coding, and </a:t>
            </a:r>
            <a:r>
              <a:rPr lang="en-GB" smtClean="0"/>
              <a:t>publishing data </a:t>
            </a:r>
            <a:r>
              <a:rPr lang="en-GB"/>
              <a:t>and </a:t>
            </a:r>
            <a:r>
              <a:rPr lang="en-GB" smtClean="0"/>
              <a:t>models.</a:t>
            </a:r>
            <a:endParaRPr lang="en-GB"/>
          </a:p>
          <a:p>
            <a:r>
              <a:rPr lang="en-GB" smtClean="0"/>
              <a:t>Provide </a:t>
            </a:r>
            <a:r>
              <a:rPr lang="en-GB"/>
              <a:t>and maintain documentation, community resources for </a:t>
            </a:r>
            <a:r>
              <a:rPr lang="en-GB">
                <a:hlinkClick r:id="rId6"/>
              </a:rPr>
              <a:t>discussion</a:t>
            </a:r>
            <a:r>
              <a:rPr lang="en-GB"/>
              <a:t>, </a:t>
            </a:r>
            <a:r>
              <a:rPr lang="en-GB">
                <a:hlinkClick r:id="rId7"/>
              </a:rPr>
              <a:t>user support</a:t>
            </a:r>
            <a:r>
              <a:rPr lang="en-GB"/>
              <a:t> and </a:t>
            </a:r>
            <a:r>
              <a:rPr lang="en-GB">
                <a:hlinkClick r:id="rId8"/>
              </a:rPr>
              <a:t>bug </a:t>
            </a:r>
            <a:r>
              <a:rPr lang="en-GB" smtClean="0">
                <a:hlinkClick r:id="rId8"/>
              </a:rPr>
              <a:t>reporting</a:t>
            </a:r>
            <a:endParaRPr lang="en-GB" smtClean="0"/>
          </a:p>
          <a:p>
            <a:r>
              <a:rPr lang="en-GB" smtClean="0"/>
              <a:t>Create </a:t>
            </a:r>
            <a:r>
              <a:rPr lang="en-GB">
                <a:hlinkClick r:id="rId9"/>
              </a:rPr>
              <a:t>tools for participatory, graphical model building</a:t>
            </a:r>
            <a:r>
              <a:rPr lang="en-GB"/>
              <a:t> that can be directly translated into templates for working models</a:t>
            </a:r>
            <a:r>
              <a:rPr lang="en-GB" smtClean="0"/>
              <a:t>.</a:t>
            </a:r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69" y="1106835"/>
            <a:ext cx="7535862" cy="456247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ferdinando.villa\Desktop\data\2017-05-17 14_54_28-runtime-k.LAB - k.LAB - Eclipse Platfor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008" y="1106835"/>
            <a:ext cx="3830505" cy="20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668" y="5824655"/>
            <a:ext cx="731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k.IM language is used to express both the worldview and the data/models that use 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36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F1AE898-39CE-4DA7-BBBC-118DA27A5259}"/>
              </a:ext>
            </a:extLst>
          </p:cNvPr>
          <p:cNvGrpSpPr/>
          <p:nvPr/>
        </p:nvGrpSpPr>
        <p:grpSpPr>
          <a:xfrm>
            <a:off x="1611266" y="1716375"/>
            <a:ext cx="6527332" cy="3227526"/>
            <a:chOff x="2583495" y="737880"/>
            <a:chExt cx="3424503" cy="16932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DB61CED6-D0DF-48E0-A996-0D7CFB43B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2583495" y="1288168"/>
              <a:ext cx="387745" cy="4772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7147E23-36CF-4981-810F-2952405BB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3412869" y="737880"/>
              <a:ext cx="387745" cy="4772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9D7AD690-A28B-43E3-8D95-600C6405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3565268" y="1953947"/>
              <a:ext cx="387745" cy="4772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E8527417-DF76-4FCD-8C84-D2F85114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4585877" y="737880"/>
              <a:ext cx="387745" cy="4772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675E3E0D-64D4-4B2D-8147-661B12EC2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4687737" y="1953947"/>
              <a:ext cx="387745" cy="4772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8122A0B9-DC9A-460A-964A-E69C6072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5620253" y="1288168"/>
              <a:ext cx="387745" cy="477224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6ECC8408-88E6-418F-A5E4-0BDA98BD26A4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>
            <a:off x="1980800" y="3674882"/>
            <a:ext cx="1501791" cy="81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B1B31CBC-6D85-4BB9-B056-764F00FEDEE4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1980800" y="2171186"/>
            <a:ext cx="1211308" cy="59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C02CFEE6-F62A-487F-ACC4-6DBAEEAEEBD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931176" y="2171186"/>
            <a:ext cx="149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908D3016-16F8-41EF-96B5-781D07B5BF17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6167008" y="2171186"/>
            <a:ext cx="1232522" cy="1048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F8FFCA48-9D17-439D-A87D-AFAE66E4A60E}"/>
              </a:ext>
            </a:extLst>
          </p:cNvPr>
          <p:cNvCxnSpPr>
            <a:stCxn id="14" idx="2"/>
            <a:endCxn id="13" idx="3"/>
          </p:cNvCxnSpPr>
          <p:nvPr/>
        </p:nvCxnSpPr>
        <p:spPr>
          <a:xfrm flipH="1">
            <a:off x="6361160" y="3674882"/>
            <a:ext cx="1407904" cy="81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14C2B8B6-9EA8-44E2-B6B1-B60C14C4FB2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4221659" y="4489091"/>
            <a:ext cx="1400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8192" y="-222825"/>
            <a:ext cx="12111457" cy="1325563"/>
          </a:xfrm>
        </p:spPr>
        <p:txBody>
          <a:bodyPr/>
          <a:lstStyle/>
          <a:p>
            <a:r>
              <a:rPr lang="en-US" dirty="0" smtClean="0"/>
              <a:t>Tooling (2): distributed semantic web infrastructure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192108" y="3005147"/>
            <a:ext cx="4387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Network of semantic servers</a:t>
            </a:r>
            <a:br>
              <a:rPr lang="en-US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bg2">
                    <a:lumMod val="75000"/>
                  </a:schemeClr>
                </a:solidFill>
              </a:rPr>
              <a:t>k.Server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 software) sharing worldview</a:t>
            </a:r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A48F8DC-906D-4037-8D13-A3F9910869D0}"/>
              </a:ext>
            </a:extLst>
          </p:cNvPr>
          <p:cNvGrpSpPr/>
          <p:nvPr/>
        </p:nvGrpSpPr>
        <p:grpSpPr>
          <a:xfrm>
            <a:off x="302743" y="2040638"/>
            <a:ext cx="2716502" cy="2716502"/>
            <a:chOff x="8803603" y="1608543"/>
            <a:chExt cx="3263807" cy="3263807"/>
          </a:xfrm>
          <a:effectLst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2F4D5BDA-E3CD-47B2-889D-C981EA7CE549}"/>
                </a:ext>
              </a:extLst>
            </p:cNvPr>
            <p:cNvSpPr/>
            <p:nvPr/>
          </p:nvSpPr>
          <p:spPr>
            <a:xfrm>
              <a:off x="8803603" y="1608543"/>
              <a:ext cx="3263807" cy="326380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A61D2CFF-21F6-41FB-A9C8-F1E60C14F645}"/>
                </a:ext>
              </a:extLst>
            </p:cNvPr>
            <p:cNvSpPr/>
            <p:nvPr/>
          </p:nvSpPr>
          <p:spPr>
            <a:xfrm>
              <a:off x="8960452" y="1765392"/>
              <a:ext cx="2950108" cy="29501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09136" y="2625996"/>
            <a:ext cx="25138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Each server provides</a:t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* knowledge (worldview)</a:t>
            </a:r>
            <a:br>
              <a:rPr lang="en-US" sz="1600" smtClean="0"/>
            </a:br>
            <a:r>
              <a:rPr lang="en-US" sz="1600" smtClean="0"/>
              <a:t>* semantic data and models</a:t>
            </a:r>
            <a:br>
              <a:rPr lang="en-US" sz="1600" smtClean="0"/>
            </a:br>
            <a:r>
              <a:rPr lang="en-US" sz="1600" smtClean="0"/>
              <a:t>* software components</a:t>
            </a:r>
            <a:br>
              <a:rPr lang="en-US" sz="1600" smtClean="0"/>
            </a:br>
            <a:r>
              <a:rPr lang="en-US" sz="1600" smtClean="0"/>
              <a:t>* user authentication </a:t>
            </a:r>
            <a:endParaRPr lang="en-GB" sz="1600"/>
          </a:p>
        </p:txBody>
      </p:sp>
      <p:pic>
        <p:nvPicPr>
          <p:cNvPr id="30" name="Picture 2" descr="C:\Users\ferdinando.villa\AppData\Local\Microsoft\Windows\INetCache\IE\Z2XGW6ZU\3178699697_9178260d53_z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752" y="1102738"/>
            <a:ext cx="685944" cy="106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>
            <a:stCxn id="30" idx="2"/>
            <a:endCxn id="12" idx="3"/>
          </p:cNvCxnSpPr>
          <p:nvPr/>
        </p:nvCxnSpPr>
        <p:spPr>
          <a:xfrm flipH="1">
            <a:off x="6167008" y="2171186"/>
            <a:ext cx="12057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660993" y="5458821"/>
            <a:ext cx="4079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Modeling engines</a:t>
            </a:r>
            <a:r>
              <a:rPr lang="en-GB" sz="160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600" smtClean="0"/>
              <a:t>resolve user queries into working models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smtClean="0"/>
              <a:t>find content on the semantic network</a:t>
            </a:r>
          </a:p>
        </p:txBody>
      </p:sp>
      <p:sp>
        <p:nvSpPr>
          <p:cNvPr id="44" name="computr2"/>
          <p:cNvSpPr>
            <a:spLocks noEditPoints="1" noChangeArrowheads="1"/>
          </p:cNvSpPr>
          <p:nvPr/>
        </p:nvSpPr>
        <p:spPr bwMode="auto">
          <a:xfrm>
            <a:off x="8807862" y="995946"/>
            <a:ext cx="641015" cy="64101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computr2"/>
          <p:cNvSpPr>
            <a:spLocks noEditPoints="1" noChangeArrowheads="1"/>
          </p:cNvSpPr>
          <p:nvPr/>
        </p:nvSpPr>
        <p:spPr bwMode="auto">
          <a:xfrm>
            <a:off x="8807863" y="1954834"/>
            <a:ext cx="641015" cy="64101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46" name="Straight Arrow Connector 45"/>
          <p:cNvCxnSpPr>
            <a:stCxn id="44" idx="9"/>
            <a:endCxn id="30" idx="3"/>
          </p:cNvCxnSpPr>
          <p:nvPr/>
        </p:nvCxnSpPr>
        <p:spPr>
          <a:xfrm flipH="1">
            <a:off x="7715696" y="1464391"/>
            <a:ext cx="1174430" cy="1725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5" idx="6"/>
            <a:endCxn id="30" idx="3"/>
          </p:cNvCxnSpPr>
          <p:nvPr/>
        </p:nvCxnSpPr>
        <p:spPr>
          <a:xfrm flipH="1" flipV="1">
            <a:off x="7715696" y="1636962"/>
            <a:ext cx="1219005" cy="490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785839" y="1102738"/>
            <a:ext cx="20661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Web users connect</a:t>
            </a:r>
            <a:r>
              <a:rPr lang="en-GB" sz="1600" smtClean="0"/>
              <a:t> to </a:t>
            </a:r>
            <a:r>
              <a:rPr lang="en-GB" sz="1600" err="1" smtClean="0"/>
              <a:t>modeling</a:t>
            </a:r>
            <a:r>
              <a:rPr lang="en-GB" sz="1600" smtClean="0"/>
              <a:t> engine and use web interface for </a:t>
            </a:r>
            <a:r>
              <a:rPr lang="en-GB" sz="1600" err="1" smtClean="0"/>
              <a:t>modeling</a:t>
            </a:r>
            <a:endParaRPr lang="en-GB" sz="1600" smtClean="0"/>
          </a:p>
          <a:p>
            <a:endParaRPr lang="en-US" sz="1600"/>
          </a:p>
          <a:p>
            <a:r>
              <a:rPr lang="en-US" sz="1600" smtClean="0"/>
              <a:t>UI is drag-and-drop only, optimized for non-technical user</a:t>
            </a:r>
          </a:p>
        </p:txBody>
      </p:sp>
      <p:pic>
        <p:nvPicPr>
          <p:cNvPr id="3074" name="Picture 2" descr="C:\Users\ferdinando.villa\AppData\Local\Microsoft\Windows\INetCache\IE\8YZANGR7\dell_precision_390_product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360" y="4945135"/>
            <a:ext cx="1565518" cy="102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/>
          <p:cNvCxnSpPr>
            <a:stCxn id="3074" idx="1"/>
            <a:endCxn id="13" idx="3"/>
          </p:cNvCxnSpPr>
          <p:nvPr/>
        </p:nvCxnSpPr>
        <p:spPr>
          <a:xfrm flipH="1" flipV="1">
            <a:off x="6361160" y="4489091"/>
            <a:ext cx="1522200" cy="969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785839" y="4304659"/>
            <a:ext cx="2066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Modelers have a private engine and connect to the network using the modeling IDE</a:t>
            </a:r>
            <a:endParaRPr lang="en-GB" sz="1600" smtClean="0"/>
          </a:p>
          <a:p>
            <a:endParaRPr lang="en-US" sz="1600"/>
          </a:p>
          <a:p>
            <a:r>
              <a:rPr lang="en-US" sz="1600" smtClean="0"/>
              <a:t>UI is optimized for developers and modelers</a:t>
            </a:r>
          </a:p>
        </p:txBody>
      </p:sp>
    </p:spTree>
    <p:extLst>
      <p:ext uri="{BB962C8B-B14F-4D97-AF65-F5344CB8AC3E}">
        <p14:creationId xmlns:p14="http://schemas.microsoft.com/office/powerpoint/2010/main" val="28208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/>
      <p:bldP spid="44" grpId="0" animBg="1"/>
      <p:bldP spid="45" grpId="0" animBg="1"/>
      <p:bldP spid="55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.villa\Downloads\shot-20170919-28526-fy9ldx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43532"/>
          <a:stretch/>
        </p:blipFill>
        <p:spPr bwMode="auto">
          <a:xfrm>
            <a:off x="6045337" y="0"/>
            <a:ext cx="6058740" cy="658368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45D6AE-303B-4443-BD3B-75703044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0" y="470633"/>
            <a:ext cx="12192000" cy="1325563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/>
          <a:p>
            <a:r>
              <a:rPr lang="en-US"/>
              <a:t>The Integrated Modelling </a:t>
            </a:r>
            <a:r>
              <a:rPr lang="en-US" smtClean="0"/>
              <a:t>Partnership</a:t>
            </a:r>
            <a:br>
              <a:rPr lang="en-US" smtClean="0"/>
            </a:br>
            <a:r>
              <a:rPr lang="en-US" sz="2400" smtClean="0"/>
              <a:t>http://www.integratedmodelling.org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96716" y="1967032"/>
            <a:ext cx="566224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smtClean="0"/>
              <a:t>Partners share:</a:t>
            </a:r>
            <a:endParaRPr lang="en-GB" sz="240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b="1" smtClean="0"/>
              <a:t>Participation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mtClean="0"/>
              <a:t>design </a:t>
            </a:r>
            <a:r>
              <a:rPr lang="en-GB"/>
              <a:t>their applications in collaboration with the core staff </a:t>
            </a:r>
            <a:endParaRPr lang="en-GB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mtClean="0"/>
              <a:t>Work Packages </a:t>
            </a:r>
            <a:r>
              <a:rPr lang="en-GB"/>
              <a:t>drive the development of </a:t>
            </a:r>
            <a:r>
              <a:rPr lang="en-GB" smtClean="0"/>
              <a:t>larger initiatives</a:t>
            </a:r>
            <a:endParaRPr lang="en-GB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b="1" smtClean="0"/>
              <a:t>Ownership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mtClean="0"/>
              <a:t>all </a:t>
            </a:r>
            <a:r>
              <a:rPr lang="en-GB"/>
              <a:t>the products (worldview, software, online courses) are open source/open </a:t>
            </a:r>
            <a:r>
              <a:rPr lang="en-GB" smtClean="0"/>
              <a:t>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mtClean="0"/>
              <a:t>Products bear </a:t>
            </a:r>
            <a:r>
              <a:rPr lang="en-GB"/>
              <a:t>the copyright of the partnership with its member institutions.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Control</a:t>
            </a:r>
            <a:r>
              <a:rPr lang="en-GB"/>
              <a:t>: </a:t>
            </a:r>
            <a:endParaRPr lang="en-GB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mtClean="0"/>
              <a:t>partners enter the steering </a:t>
            </a:r>
            <a:r>
              <a:rPr lang="en-GB"/>
              <a:t>committee </a:t>
            </a:r>
            <a:r>
              <a:rPr lang="en-GB" smtClean="0"/>
              <a:t>that defines </a:t>
            </a:r>
            <a:r>
              <a:rPr lang="en-GB"/>
              <a:t>activities, governance </a:t>
            </a:r>
            <a:r>
              <a:rPr lang="en-GB" smtClean="0"/>
              <a:t>and </a:t>
            </a:r>
            <a:r>
              <a:rPr lang="en-GB"/>
              <a:t>directions of </a:t>
            </a:r>
            <a:r>
              <a:rPr lang="en-GB" smtClean="0"/>
              <a:t>development</a:t>
            </a:r>
            <a:endParaRPr lang="en-US" smtClean="0"/>
          </a:p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6716" y="2085961"/>
            <a:ext cx="582343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smtClean="0"/>
              <a:t>Maintains</a:t>
            </a:r>
            <a:r>
              <a:rPr lang="en-GB" smtClean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/>
              <a:t>Downloadable </a:t>
            </a:r>
            <a:r>
              <a:rPr lang="en-GB" dirty="0"/>
              <a:t>software and documentation for users and developers.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Certification for users and </a:t>
            </a:r>
            <a:r>
              <a:rPr lang="en-GB" dirty="0" smtClean="0"/>
              <a:t>institutions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</a:t>
            </a:r>
            <a:r>
              <a:rPr lang="en-GB" dirty="0"/>
              <a:t>shared </a:t>
            </a:r>
            <a:r>
              <a:rPr lang="en-GB" i="1" dirty="0" smtClean="0"/>
              <a:t>worldview for all domains, prioritizing needs of partners</a:t>
            </a:r>
            <a:r>
              <a:rPr lang="en-GB" dirty="0" smtClean="0"/>
              <a:t>.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/>
              <a:t>Online data </a:t>
            </a:r>
            <a:r>
              <a:rPr lang="en-GB" dirty="0"/>
              <a:t>and models annotated with worldview semantics and identified by unique </a:t>
            </a:r>
            <a:endParaRPr lang="en-GB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/>
              <a:t>Supports partners in deploying their own servers and </a:t>
            </a:r>
            <a:r>
              <a:rPr lang="en-GB" dirty="0" err="1" smtClean="0"/>
              <a:t>modeling</a:t>
            </a:r>
            <a:r>
              <a:rPr lang="en-GB" dirty="0" smtClean="0"/>
              <a:t> engines.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Online courses and training material on integrated modelling.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Public issue tracking, knowledge base and developer online support channels.</a:t>
            </a:r>
          </a:p>
        </p:txBody>
      </p:sp>
    </p:spTree>
    <p:extLst>
      <p:ext uri="{BB962C8B-B14F-4D97-AF65-F5344CB8AC3E}">
        <p14:creationId xmlns:p14="http://schemas.microsoft.com/office/powerpoint/2010/main" val="101293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build="allAtOnce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48" y="0"/>
            <a:ext cx="8300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5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56" y="184055"/>
            <a:ext cx="10515600" cy="1325563"/>
          </a:xfrm>
        </p:spPr>
        <p:txBody>
          <a:bodyPr/>
          <a:lstStyle/>
          <a:p>
            <a:r>
              <a:rPr lang="en-US" smtClean="0"/>
              <a:t>Promoting </a:t>
            </a:r>
            <a:r>
              <a:rPr lang="en-US" b="1" smtClean="0"/>
              <a:t>semantics-first</a:t>
            </a:r>
            <a:r>
              <a:rPr lang="en-US" smtClean="0"/>
              <a:t> solutions for </a:t>
            </a:r>
            <a:r>
              <a:rPr lang="en-US"/>
              <a:t>o</a:t>
            </a:r>
            <a:r>
              <a:rPr lang="en-US" smtClean="0"/>
              <a:t>pen, linkable data and models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150" y="1874363"/>
            <a:ext cx="10515600" cy="4809890"/>
          </a:xfrm>
        </p:spPr>
        <p:txBody>
          <a:bodyPr>
            <a:normAutofit fontScale="92500" lnSpcReduction="20000"/>
          </a:bodyPr>
          <a:lstStyle/>
          <a:p>
            <a:r>
              <a:rPr lang="en-GB" smtClean="0"/>
              <a:t>In today's </a:t>
            </a:r>
            <a:r>
              <a:rPr lang="en-GB"/>
              <a:t>dialogue on </a:t>
            </a:r>
            <a:r>
              <a:rPr lang="en-GB" smtClean="0"/>
              <a:t>interoperability, </a:t>
            </a:r>
            <a:r>
              <a:rPr lang="en-GB" i="1" smtClean="0"/>
              <a:t>information</a:t>
            </a:r>
            <a:r>
              <a:rPr lang="en-GB" smtClean="0"/>
              <a:t> equals </a:t>
            </a:r>
            <a:r>
              <a:rPr lang="en-GB" i="1" smtClean="0"/>
              <a:t>data</a:t>
            </a:r>
            <a:r>
              <a:rPr lang="en-GB" smtClean="0"/>
              <a:t>. Both data and models can be seen as ways </a:t>
            </a:r>
            <a:r>
              <a:rPr lang="en-GB"/>
              <a:t>to make scientific </a:t>
            </a:r>
            <a:r>
              <a:rPr lang="en-GB" smtClean="0"/>
              <a:t>observations – </a:t>
            </a:r>
            <a:r>
              <a:rPr lang="en-GB" i="1" smtClean="0"/>
              <a:t>definitions</a:t>
            </a:r>
            <a:r>
              <a:rPr lang="en-GB" smtClean="0"/>
              <a:t> of observations. Doing so enables </a:t>
            </a:r>
            <a:r>
              <a:rPr lang="en-GB"/>
              <a:t>a </a:t>
            </a:r>
            <a:r>
              <a:rPr lang="en-GB" smtClean="0"/>
              <a:t>consistent </a:t>
            </a:r>
            <a:r>
              <a:rPr lang="en-GB"/>
              <a:t>discussion on how to semantically connect data to models and how to build </a:t>
            </a:r>
            <a:r>
              <a:rPr lang="en-GB" smtClean="0"/>
              <a:t>complex </a:t>
            </a:r>
            <a:r>
              <a:rPr lang="en-GB"/>
              <a:t>models </a:t>
            </a:r>
            <a:r>
              <a:rPr lang="en-GB" smtClean="0"/>
              <a:t>by assembling simpler </a:t>
            </a:r>
            <a:r>
              <a:rPr lang="en-GB"/>
              <a:t>ones.</a:t>
            </a:r>
          </a:p>
          <a:p>
            <a:r>
              <a:rPr lang="en-GB" smtClean="0"/>
              <a:t>Semantics-first data/models are</a:t>
            </a:r>
            <a:r>
              <a:rPr lang="en-GB"/>
              <a:t> </a:t>
            </a:r>
            <a:r>
              <a:rPr lang="en-GB" i="1"/>
              <a:t>first-class research </a:t>
            </a:r>
            <a:r>
              <a:rPr lang="en-GB" i="1" smtClean="0"/>
              <a:t>objects </a:t>
            </a:r>
            <a:r>
              <a:rPr lang="en-GB" smtClean="0"/>
              <a:t>that can </a:t>
            </a:r>
            <a:r>
              <a:rPr lang="en-GB"/>
              <a:t>be found online, read and understood by computers and humans </a:t>
            </a:r>
            <a:r>
              <a:rPr lang="en-GB" smtClean="0"/>
              <a:t>alike. They can reuse </a:t>
            </a:r>
            <a:r>
              <a:rPr lang="en-GB"/>
              <a:t>existing vocabularies and </a:t>
            </a:r>
            <a:r>
              <a:rPr lang="en-GB" err="1" smtClean="0"/>
              <a:t>thesaura</a:t>
            </a:r>
            <a:r>
              <a:rPr lang="en-GB" smtClean="0"/>
              <a:t> while </a:t>
            </a:r>
            <a:r>
              <a:rPr lang="en-GB"/>
              <a:t>ensuring consistent semantics throughout the information landscape.</a:t>
            </a:r>
          </a:p>
          <a:p>
            <a:r>
              <a:rPr lang="en-GB" smtClean="0">
                <a:solidFill>
                  <a:schemeClr val="accent1">
                    <a:lumMod val="75000"/>
                  </a:schemeClr>
                </a:solidFill>
              </a:rPr>
              <a:t>Powered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by </a:t>
            </a:r>
            <a:r>
              <a:rPr lang="en-GB" smtClean="0">
                <a:solidFill>
                  <a:schemeClr val="accent1">
                    <a:lumMod val="75000"/>
                  </a:schemeClr>
                </a:solidFill>
              </a:rPr>
              <a:t>semantics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, artificial intelligence can </a:t>
            </a:r>
            <a:r>
              <a:rPr lang="en-GB">
                <a:solidFill>
                  <a:schemeClr val="accent1">
                    <a:lumMod val="75000"/>
                  </a:schemeClr>
                </a:solidFill>
                <a:hlinkClick r:id="rId2"/>
              </a:rPr>
              <a:t>transparently match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mtClean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and models to </a:t>
            </a:r>
            <a:r>
              <a:rPr lang="en-GB" smtClean="0">
                <a:solidFill>
                  <a:schemeClr val="accent1">
                    <a:lumMod val="75000"/>
                  </a:schemeClr>
                </a:solidFill>
              </a:rPr>
              <a:t>a chosen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time, place, problem, and </a:t>
            </a:r>
            <a:r>
              <a:rPr lang="en-GB" smtClean="0">
                <a:solidFill>
                  <a:schemeClr val="accent1">
                    <a:lumMod val="75000"/>
                  </a:schemeClr>
                </a:solidFill>
              </a:rPr>
              <a:t>(multiple!) scales.</a:t>
            </a:r>
          </a:p>
          <a:p>
            <a:r>
              <a:rPr lang="en-GB" b="1" smtClean="0">
                <a:solidFill>
                  <a:schemeClr val="accent1">
                    <a:lumMod val="75000"/>
                  </a:schemeClr>
                </a:solidFill>
              </a:rPr>
              <a:t>Much </a:t>
            </a:r>
            <a:r>
              <a:rPr lang="en-GB" b="1">
                <a:solidFill>
                  <a:schemeClr val="accent1">
                    <a:lumMod val="75000"/>
                  </a:schemeClr>
                </a:solidFill>
              </a:rPr>
              <a:t>of the complexity of building and running models can be handled by machines, with substantial advantages for science and decision making</a:t>
            </a:r>
            <a:r>
              <a:rPr lang="en-GB"/>
              <a:t>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88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8AA920-1B18-4DA7-ACE9-4224C5503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12" y="66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smtClean="0"/>
              <a:t>The challenge of data/model integration and reuse</a:t>
            </a:r>
            <a:endParaRPr lang="en-US" sz="2800" i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26C3FF-2B43-4267-BB83-F6215E2D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940" y="1266205"/>
            <a:ext cx="10515600" cy="5321732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GB"/>
              <a:t>Scientists in the past collected data in notebooks. In the digital age, we </a:t>
            </a:r>
            <a:r>
              <a:rPr lang="en-GB" smtClean="0"/>
              <a:t>want scientific </a:t>
            </a:r>
            <a:r>
              <a:rPr lang="en-GB"/>
              <a:t>data and models to </a:t>
            </a:r>
            <a:r>
              <a:rPr lang="en-GB" smtClean="0"/>
              <a:t>be </a:t>
            </a:r>
            <a:r>
              <a:rPr lang="en-GB" smtClean="0">
                <a:solidFill>
                  <a:schemeClr val="accent1">
                    <a:lumMod val="75000"/>
                  </a:schemeClr>
                </a:solidFill>
              </a:rPr>
              <a:t>FAIR</a:t>
            </a:r>
            <a:r>
              <a:rPr lang="en-GB" smtClean="0"/>
              <a:t> -</a:t>
            </a:r>
            <a:r>
              <a:rPr lang="en-GB"/>
              <a:t> </a:t>
            </a:r>
            <a:r>
              <a:rPr lang="en-GB">
                <a:hlinkClick r:id="rId2"/>
              </a:rPr>
              <a:t>Findable, Accessible, Interoperable, and Reusable</a:t>
            </a:r>
            <a:r>
              <a:rPr lang="en-GB"/>
              <a:t>, </a:t>
            </a:r>
            <a:r>
              <a:rPr lang="en-GB" smtClean="0"/>
              <a:t>to ensure their maximum value.</a:t>
            </a:r>
            <a:endParaRPr lang="en-GB"/>
          </a:p>
          <a:p>
            <a:pPr marL="0" indent="0" fontAlgn="base">
              <a:buNone/>
            </a:pPr>
            <a:r>
              <a:rPr lang="en-GB"/>
              <a:t>A fully connected information landscape using open, safe, accurate, “Wikipedia-like” sharing and linking of models can enable data-intensive science for decision making on a scale yet </a:t>
            </a:r>
            <a:r>
              <a:rPr lang="en-GB" smtClean="0"/>
              <a:t>unimagined: 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GB" b="1" smtClean="0"/>
              <a:t>reuse</a:t>
            </a:r>
            <a:r>
              <a:rPr lang="en-GB" smtClean="0"/>
              <a:t> </a:t>
            </a:r>
            <a:r>
              <a:rPr lang="en-GB"/>
              <a:t>the abundance of data and specialized knowledge available and needed to analyse </a:t>
            </a:r>
            <a:r>
              <a:rPr lang="en-GB" smtClean="0"/>
              <a:t>social and </a:t>
            </a:r>
            <a:r>
              <a:rPr lang="en-GB"/>
              <a:t>natural </a:t>
            </a:r>
            <a:r>
              <a:rPr lang="en-GB" smtClean="0"/>
              <a:t>processes (and </a:t>
            </a:r>
            <a:r>
              <a:rPr lang="en-GB"/>
              <a:t>their </a:t>
            </a:r>
            <a:r>
              <a:rPr lang="en-GB" smtClean="0"/>
              <a:t>interactions)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GB" b="1" smtClean="0"/>
              <a:t>avoid</a:t>
            </a:r>
            <a:r>
              <a:rPr lang="en-GB" smtClean="0"/>
              <a:t> </a:t>
            </a:r>
            <a:r>
              <a:rPr lang="en-GB"/>
              <a:t>the risk of </a:t>
            </a:r>
            <a:r>
              <a:rPr lang="en-GB" b="1"/>
              <a:t>fragmentation</a:t>
            </a:r>
            <a:r>
              <a:rPr lang="en-GB"/>
              <a:t> hidden in the use of ad-hoc (or no) semantics to describe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smtClean="0"/>
              <a:t>enable </a:t>
            </a:r>
            <a:r>
              <a:rPr lang="en-GB" b="1" smtClean="0"/>
              <a:t>simple user workflows </a:t>
            </a:r>
            <a:r>
              <a:rPr lang="en-GB"/>
              <a:t>in </a:t>
            </a:r>
            <a:r>
              <a:rPr lang="en-GB" smtClean="0"/>
              <a:t>modelling, supporting </a:t>
            </a:r>
            <a:r>
              <a:rPr lang="en-GB" b="1" smtClean="0"/>
              <a:t>direct</a:t>
            </a:r>
            <a:r>
              <a:rPr lang="en-GB" smtClean="0"/>
              <a:t> questions like: What is the social dynamics of water in basin X? How </a:t>
            </a:r>
            <a:r>
              <a:rPr lang="en-GB"/>
              <a:t>does switching to crop </a:t>
            </a:r>
            <a:r>
              <a:rPr lang="en-GB" smtClean="0"/>
              <a:t>Y </a:t>
            </a:r>
            <a:r>
              <a:rPr lang="en-GB"/>
              <a:t>affect rural food security in region </a:t>
            </a:r>
            <a:r>
              <a:rPr lang="en-GB" smtClean="0"/>
              <a:t>Z? </a:t>
            </a:r>
          </a:p>
          <a:p>
            <a:pPr marL="0" indent="0">
              <a:buNone/>
            </a:pPr>
            <a:r>
              <a:rPr lang="en-US" smtClean="0"/>
              <a:t>Where are we along this path in 2017?</a:t>
            </a:r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2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FC5998-0400-434A-942B-47230A06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78" y="337964"/>
            <a:ext cx="5741382" cy="1325563"/>
          </a:xfrm>
        </p:spPr>
        <p:txBody>
          <a:bodyPr/>
          <a:lstStyle/>
          <a:p>
            <a:r>
              <a:rPr lang="en-US" smtClean="0"/>
              <a:t>Using and reusing data: The state of the art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0B5461-6DA0-498A-A395-8D8A1D4C7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76" y="1898053"/>
            <a:ext cx="6283104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/>
              <a:t>Distributed access to datasets over the </a:t>
            </a:r>
            <a:r>
              <a:rPr lang="en-GB" smtClean="0"/>
              <a:t>web (OGC, </a:t>
            </a:r>
            <a:r>
              <a:rPr lang="en-GB" err="1" smtClean="0"/>
              <a:t>OpenDAP</a:t>
            </a:r>
            <a:r>
              <a:rPr lang="en-GB" smtClean="0"/>
              <a:t>, …)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GB" smtClean="0"/>
              <a:t>Linked Open Data paradigm: open standards, each </a:t>
            </a:r>
            <a:r>
              <a:rPr lang="en-GB" err="1" smtClean="0"/>
              <a:t>artifact</a:t>
            </a:r>
            <a:r>
              <a:rPr lang="en-GB" smtClean="0"/>
              <a:t> is coupled with a URI pointing to its “meaning”.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Problem: the meaning </a:t>
            </a:r>
            <a:r>
              <a:rPr lang="en-US" i="1" smtClean="0"/>
              <a:t>differs for each observer</a:t>
            </a:r>
            <a:r>
              <a:rPr lang="en-US" smtClean="0"/>
              <a:t> - unless semantics is coherent across domains, uses and goals.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If it’s not consistent, it’s not FAIR</a:t>
            </a:r>
            <a:endParaRPr lang="en-US"/>
          </a:p>
        </p:txBody>
      </p:sp>
      <p:pic>
        <p:nvPicPr>
          <p:cNvPr id="1026" name="Picture 2" descr="SEMANTICS-RICE_poster_very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360" y="8946"/>
            <a:ext cx="4849640" cy="684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7549" y="6417352"/>
            <a:ext cx="4160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/>
              <a:t>Image credits: INRA, </a:t>
            </a:r>
            <a:r>
              <a:rPr lang="en-US" sz="1400" i="1" err="1" smtClean="0"/>
              <a:t>AgriSemantics</a:t>
            </a:r>
            <a:r>
              <a:rPr lang="en-US" sz="1400" i="1" smtClean="0"/>
              <a:t> RDA working group</a:t>
            </a:r>
            <a:endParaRPr lang="en-GB" sz="1400" i="1"/>
          </a:p>
        </p:txBody>
      </p:sp>
    </p:spTree>
    <p:extLst>
      <p:ext uri="{BB962C8B-B14F-4D97-AF65-F5344CB8AC3E}">
        <p14:creationId xmlns:p14="http://schemas.microsoft.com/office/powerpoint/2010/main" val="366378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637CC3-2B35-4A9D-A96A-3D35377F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772" y="75414"/>
            <a:ext cx="10515600" cy="1325563"/>
          </a:xfrm>
        </p:spPr>
        <p:txBody>
          <a:bodyPr/>
          <a:lstStyle/>
          <a:p>
            <a:r>
              <a:rPr lang="en-US"/>
              <a:t>Reusing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5C98E6-D2D1-45D7-8E96-0677A9EC9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752"/>
            <a:ext cx="10515600" cy="4864211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GB" err="1" smtClean="0"/>
              <a:t>Modeling</a:t>
            </a:r>
            <a:r>
              <a:rPr lang="en-GB" smtClean="0"/>
              <a:t> </a:t>
            </a:r>
            <a:r>
              <a:rPr lang="en-GB"/>
              <a:t>paradigms represent </a:t>
            </a:r>
            <a:r>
              <a:rPr lang="en-GB" smtClean="0"/>
              <a:t>different “metaphors” </a:t>
            </a:r>
            <a:r>
              <a:rPr lang="en-GB"/>
              <a:t>adopted during model design: </a:t>
            </a:r>
            <a:endParaRPr lang="en-GB" smtClean="0"/>
          </a:p>
          <a:p>
            <a:pPr lvl="1" fontAlgn="base"/>
            <a:r>
              <a:rPr lang="en-GB" smtClean="0"/>
              <a:t>process-based vs. agent-based </a:t>
            </a:r>
          </a:p>
          <a:p>
            <a:pPr lvl="1" fontAlgn="base"/>
            <a:r>
              <a:rPr lang="en-GB" smtClean="0"/>
              <a:t>stochastic/probabilistic </a:t>
            </a:r>
            <a:r>
              <a:rPr lang="en-GB" err="1" smtClean="0"/>
              <a:t>vs.deterministic</a:t>
            </a:r>
            <a:r>
              <a:rPr lang="en-GB" smtClean="0"/>
              <a:t> models</a:t>
            </a:r>
          </a:p>
          <a:p>
            <a:pPr lvl="1" fontAlgn="base"/>
            <a:r>
              <a:rPr lang="en-GB" smtClean="0"/>
              <a:t>spatial vs. non-spatial, raster/vector, continuous vs. discrete time, etc</a:t>
            </a:r>
            <a:r>
              <a:rPr lang="en-GB"/>
              <a:t>. </a:t>
            </a:r>
            <a:endParaRPr lang="en-GB" smtClean="0"/>
          </a:p>
          <a:p>
            <a:pPr fontAlgn="base"/>
            <a:r>
              <a:rPr lang="en-GB" smtClean="0"/>
              <a:t>It remains </a:t>
            </a:r>
            <a:r>
              <a:rPr lang="en-GB" b="1" smtClean="0"/>
              <a:t>difficult </a:t>
            </a:r>
            <a:r>
              <a:rPr lang="en-GB" b="1"/>
              <a:t>to mix and match models incarnating different </a:t>
            </a:r>
            <a:r>
              <a:rPr lang="en-GB" b="1" smtClean="0"/>
              <a:t>paradigms </a:t>
            </a:r>
            <a:r>
              <a:rPr lang="en-GB" smtClean="0"/>
              <a:t>across </a:t>
            </a:r>
            <a:r>
              <a:rPr lang="en-GB"/>
              <a:t>the </a:t>
            </a:r>
            <a:r>
              <a:rPr lang="en-GB" smtClean="0"/>
              <a:t>lifecycle </a:t>
            </a:r>
            <a:r>
              <a:rPr lang="en-GB"/>
              <a:t>of an </a:t>
            </a:r>
            <a:r>
              <a:rPr lang="en-GB" smtClean="0"/>
              <a:t>application. </a:t>
            </a:r>
          </a:p>
          <a:p>
            <a:pPr fontAlgn="base"/>
            <a:r>
              <a:rPr lang="en-GB" smtClean="0"/>
              <a:t>Often, complex </a:t>
            </a:r>
            <a:r>
              <a:rPr lang="en-GB"/>
              <a:t>problems are handled with one paradigm </a:t>
            </a:r>
            <a:r>
              <a:rPr lang="en-GB" smtClean="0"/>
              <a:t>that fits some components but </a:t>
            </a:r>
            <a:r>
              <a:rPr lang="en-GB"/>
              <a:t>must be “tricked” </a:t>
            </a:r>
            <a:r>
              <a:rPr lang="en-GB" smtClean="0"/>
              <a:t>to </a:t>
            </a:r>
            <a:r>
              <a:rPr lang="en-GB"/>
              <a:t>handle the rest</a:t>
            </a:r>
            <a:r>
              <a:rPr lang="en-GB" smtClean="0"/>
              <a:t>. </a:t>
            </a:r>
          </a:p>
          <a:p>
            <a:pPr fontAlgn="base"/>
            <a:r>
              <a:rPr lang="en-GB" smtClean="0"/>
              <a:t>As a result models are still brittle </a:t>
            </a:r>
            <a:r>
              <a:rPr lang="en-GB" b="1" smtClean="0"/>
              <a:t>monoliths</a:t>
            </a:r>
            <a:r>
              <a:rPr lang="en-GB" smtClean="0"/>
              <a:t>, hard to disassemble and reassemble.</a:t>
            </a:r>
          </a:p>
          <a:p>
            <a:pPr fontAlgn="base"/>
            <a:r>
              <a:rPr lang="en-US"/>
              <a:t>Integrating architectures (</a:t>
            </a:r>
            <a:r>
              <a:rPr lang="en-US" err="1" smtClean="0"/>
              <a:t>OpenMI</a:t>
            </a:r>
            <a:r>
              <a:rPr lang="en-US" smtClean="0"/>
              <a:t> &amp;C.) </a:t>
            </a:r>
            <a:r>
              <a:rPr lang="en-US"/>
              <a:t>only handle the technical </a:t>
            </a:r>
            <a:r>
              <a:rPr lang="en-US" smtClean="0"/>
              <a:t>aspects of integration, addressing only a subset </a:t>
            </a:r>
            <a:r>
              <a:rPr lang="en-US"/>
              <a:t>of the problem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1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1748" y="95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 case in point: accounting for human-natural interactions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748" y="1420800"/>
            <a:ext cx="10515600" cy="1634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We </a:t>
            </a:r>
            <a:r>
              <a:rPr lang="en-US" sz="2000" smtClean="0"/>
              <a:t>know the limitations of </a:t>
            </a:r>
            <a:r>
              <a:rPr lang="en-US" sz="2000"/>
              <a:t>“proxy” models – and it’s </a:t>
            </a:r>
            <a:r>
              <a:rPr lang="en-US" sz="2000" smtClean="0"/>
              <a:t>not because of decision makers.</a:t>
            </a:r>
            <a:endParaRPr lang="en-US" sz="2000"/>
          </a:p>
          <a:p>
            <a:r>
              <a:rPr lang="en-US" sz="2000"/>
              <a:t>Still, </a:t>
            </a:r>
            <a:r>
              <a:rPr lang="en-US" sz="2000" smtClean="0"/>
              <a:t>building models of the </a:t>
            </a:r>
            <a:r>
              <a:rPr lang="en-US" sz="2000" i="1"/>
              <a:t>true</a:t>
            </a:r>
            <a:r>
              <a:rPr lang="en-US" sz="2000"/>
              <a:t> system models is </a:t>
            </a:r>
            <a:r>
              <a:rPr lang="en-US" sz="2000" smtClean="0"/>
              <a:t>hard - impossible in rapid assessments</a:t>
            </a:r>
            <a:endParaRPr lang="en-US" sz="2000"/>
          </a:p>
        </p:txBody>
      </p:sp>
      <p:grpSp>
        <p:nvGrpSpPr>
          <p:cNvPr id="8" name="Group 7"/>
          <p:cNvGrpSpPr/>
          <p:nvPr/>
        </p:nvGrpSpPr>
        <p:grpSpPr>
          <a:xfrm>
            <a:off x="4139775" y="2378611"/>
            <a:ext cx="2615517" cy="3989624"/>
            <a:chOff x="3311606" y="2551219"/>
            <a:chExt cx="2615517" cy="398962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724" y="2784389"/>
              <a:ext cx="2290118" cy="3290115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3340442" y="3476367"/>
              <a:ext cx="25866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340442" y="4139513"/>
              <a:ext cx="25866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311606" y="4786183"/>
              <a:ext cx="25866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311608" y="5375189"/>
              <a:ext cx="25866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3973469" y="2551219"/>
              <a:ext cx="4118" cy="37564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4633782" y="2784389"/>
              <a:ext cx="4118" cy="37564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5276335" y="2784389"/>
              <a:ext cx="4118" cy="37564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Arrow: Left 37"/>
          <p:cNvSpPr/>
          <p:nvPr/>
        </p:nvSpPr>
        <p:spPr>
          <a:xfrm>
            <a:off x="4922837" y="3610445"/>
            <a:ext cx="1477755" cy="56275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“proxy”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85331" y="3345428"/>
            <a:ext cx="3711304" cy="1858137"/>
            <a:chOff x="1749669" y="1037492"/>
            <a:chExt cx="8080131" cy="4045476"/>
          </a:xfrm>
        </p:grpSpPr>
        <p:sp>
          <p:nvSpPr>
            <p:cNvPr id="19" name="Oval 18"/>
            <p:cNvSpPr/>
            <p:nvPr/>
          </p:nvSpPr>
          <p:spPr>
            <a:xfrm>
              <a:off x="2864351" y="1457833"/>
              <a:ext cx="717672" cy="71767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endParaRPr lang="en-US" sz="800"/>
            </a:p>
          </p:txBody>
        </p:sp>
        <p:sp>
          <p:nvSpPr>
            <p:cNvPr id="20" name="Oval 19"/>
            <p:cNvSpPr/>
            <p:nvPr/>
          </p:nvSpPr>
          <p:spPr>
            <a:xfrm>
              <a:off x="3342799" y="2779671"/>
              <a:ext cx="717672" cy="71767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5292476" y="1868254"/>
              <a:ext cx="832500" cy="717672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T</a:t>
              </a:r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5302053" y="3620716"/>
              <a:ext cx="832500" cy="717672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2625127" y="4024135"/>
              <a:ext cx="717672" cy="71767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</a:p>
          </p:txBody>
        </p:sp>
        <p:sp>
          <p:nvSpPr>
            <p:cNvPr id="24" name="Teardrop 23"/>
            <p:cNvSpPr/>
            <p:nvPr/>
          </p:nvSpPr>
          <p:spPr>
            <a:xfrm>
              <a:off x="7218230" y="2824648"/>
              <a:ext cx="717672" cy="717672"/>
            </a:xfrm>
            <a:prstGeom prst="teardrop">
              <a:avLst/>
            </a:prstGeom>
            <a:solidFill>
              <a:schemeClr val="accent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</a:t>
              </a:r>
            </a:p>
          </p:txBody>
        </p:sp>
        <p:sp>
          <p:nvSpPr>
            <p:cNvPr id="25" name="Teardrop 24"/>
            <p:cNvSpPr/>
            <p:nvPr/>
          </p:nvSpPr>
          <p:spPr>
            <a:xfrm>
              <a:off x="7744524" y="4131537"/>
              <a:ext cx="717672" cy="717672"/>
            </a:xfrm>
            <a:prstGeom prst="teardrop">
              <a:avLst/>
            </a:prstGeom>
            <a:solidFill>
              <a:schemeClr val="accent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</a:t>
              </a:r>
            </a:p>
          </p:txBody>
        </p:sp>
        <p:sp>
          <p:nvSpPr>
            <p:cNvPr id="26" name="Teardrop 25"/>
            <p:cNvSpPr/>
            <p:nvPr/>
          </p:nvSpPr>
          <p:spPr>
            <a:xfrm>
              <a:off x="7744524" y="1684723"/>
              <a:ext cx="717673" cy="717673"/>
            </a:xfrm>
            <a:prstGeom prst="teardrop">
              <a:avLst/>
            </a:prstGeom>
            <a:solidFill>
              <a:schemeClr val="accent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</a:t>
              </a:r>
            </a:p>
          </p:txBody>
        </p:sp>
        <p:cxnSp>
          <p:nvCxnSpPr>
            <p:cNvPr id="27" name="Straight Arrow Connector 26"/>
            <p:cNvCxnSpPr>
              <a:stCxn id="19" idx="6"/>
              <a:endCxn id="21" idx="1"/>
            </p:cNvCxnSpPr>
            <p:nvPr/>
          </p:nvCxnSpPr>
          <p:spPr>
            <a:xfrm>
              <a:off x="3582024" y="1816669"/>
              <a:ext cx="1918578" cy="4104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cxnSpLocks/>
            </p:cNvCxnSpPr>
            <p:nvPr/>
          </p:nvCxnSpPr>
          <p:spPr>
            <a:xfrm flipV="1">
              <a:off x="4060472" y="2429994"/>
              <a:ext cx="1298389" cy="6182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0" idx="5"/>
              <a:endCxn id="22" idx="1"/>
            </p:cNvCxnSpPr>
            <p:nvPr/>
          </p:nvCxnSpPr>
          <p:spPr>
            <a:xfrm>
              <a:off x="3955370" y="3392242"/>
              <a:ext cx="1554808" cy="5873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3" idx="6"/>
            </p:cNvCxnSpPr>
            <p:nvPr/>
          </p:nvCxnSpPr>
          <p:spPr>
            <a:xfrm flipV="1">
              <a:off x="3342799" y="4075720"/>
              <a:ext cx="2016061" cy="3072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6" idx="4"/>
            </p:cNvCxnSpPr>
            <p:nvPr/>
          </p:nvCxnSpPr>
          <p:spPr>
            <a:xfrm flipH="1">
              <a:off x="6032874" y="2043559"/>
              <a:ext cx="1711650" cy="29267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4" idx="4"/>
              <a:endCxn id="22" idx="5"/>
            </p:cNvCxnSpPr>
            <p:nvPr/>
          </p:nvCxnSpPr>
          <p:spPr>
            <a:xfrm flipH="1">
              <a:off x="5926428" y="3183484"/>
              <a:ext cx="1291802" cy="7960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</p:cNvCxnSpPr>
            <p:nvPr/>
          </p:nvCxnSpPr>
          <p:spPr>
            <a:xfrm flipH="1" flipV="1">
              <a:off x="6032875" y="4131537"/>
              <a:ext cx="1730189" cy="335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18"/>
            <p:cNvSpPr/>
            <p:nvPr/>
          </p:nvSpPr>
          <p:spPr>
            <a:xfrm>
              <a:off x="1749669" y="1037492"/>
              <a:ext cx="8080131" cy="404547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26456" y="2237960"/>
            <a:ext cx="2615517" cy="3989624"/>
            <a:chOff x="3311606" y="2551219"/>
            <a:chExt cx="2615517" cy="398962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724" y="2784389"/>
              <a:ext cx="2290118" cy="3290115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3340442" y="3476367"/>
              <a:ext cx="25866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340442" y="4139513"/>
              <a:ext cx="25866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311606" y="4786183"/>
              <a:ext cx="25866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311608" y="5375189"/>
              <a:ext cx="25866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3973469" y="2551219"/>
              <a:ext cx="4118" cy="37564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4633782" y="2784389"/>
              <a:ext cx="4118" cy="37564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5276335" y="2784389"/>
              <a:ext cx="4118" cy="37564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Multiplication Sign 35"/>
          <p:cNvSpPr/>
          <p:nvPr/>
        </p:nvSpPr>
        <p:spPr>
          <a:xfrm>
            <a:off x="5219119" y="3434624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4955618" y="4358869"/>
            <a:ext cx="1500046" cy="594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93692" y="553669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@ time = t</a:t>
            </a:r>
          </a:p>
        </p:txBody>
      </p:sp>
    </p:spTree>
    <p:extLst>
      <p:ext uri="{BB962C8B-B14F-4D97-AF65-F5344CB8AC3E}">
        <p14:creationId xmlns:p14="http://schemas.microsoft.com/office/powerpoint/2010/main" val="338268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4" grpId="0" animBg="1"/>
      <p:bldP spid="45" grpId="0" animBg="1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59" y="3597"/>
            <a:ext cx="11998747" cy="871697"/>
          </a:xfrm>
        </p:spPr>
        <p:txBody>
          <a:bodyPr>
            <a:normAutofit fontScale="90000"/>
          </a:bodyPr>
          <a:lstStyle/>
          <a:p>
            <a:r>
              <a:rPr lang="en-US" smtClean="0"/>
              <a:t>Adaptive, assisted system characterization</a:t>
            </a:r>
            <a:r>
              <a:rPr lang="en-US"/>
              <a:t/>
            </a:r>
            <a:br>
              <a:rPr lang="en-US"/>
            </a:br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Driven by semantics and by 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roles</a:t>
            </a:r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, supporting a specific view of physical phenomena without introducing ambiguities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en-US" sz="20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864351" y="1457833"/>
            <a:ext cx="717672" cy="71767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 1</a:t>
            </a:r>
          </a:p>
        </p:txBody>
      </p:sp>
      <p:sp>
        <p:nvSpPr>
          <p:cNvPr id="5" name="Oval 4"/>
          <p:cNvSpPr/>
          <p:nvPr/>
        </p:nvSpPr>
        <p:spPr>
          <a:xfrm>
            <a:off x="3342799" y="2779671"/>
            <a:ext cx="717672" cy="71767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P2</a:t>
            </a:r>
          </a:p>
        </p:txBody>
      </p:sp>
      <p:sp>
        <p:nvSpPr>
          <p:cNvPr id="6" name="Isosceles Triangle 5"/>
          <p:cNvSpPr/>
          <p:nvPr/>
        </p:nvSpPr>
        <p:spPr>
          <a:xfrm>
            <a:off x="5292476" y="1868254"/>
            <a:ext cx="832500" cy="717672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T1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5302053" y="3620716"/>
            <a:ext cx="832500" cy="717672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T2</a:t>
            </a:r>
          </a:p>
        </p:txBody>
      </p:sp>
      <p:sp>
        <p:nvSpPr>
          <p:cNvPr id="8" name="Oval 7"/>
          <p:cNvSpPr/>
          <p:nvPr/>
        </p:nvSpPr>
        <p:spPr>
          <a:xfrm>
            <a:off x="2625127" y="4024135"/>
            <a:ext cx="717672" cy="71767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P3</a:t>
            </a:r>
          </a:p>
        </p:txBody>
      </p:sp>
      <p:sp>
        <p:nvSpPr>
          <p:cNvPr id="9" name="Teardrop 8"/>
          <p:cNvSpPr/>
          <p:nvPr/>
        </p:nvSpPr>
        <p:spPr>
          <a:xfrm>
            <a:off x="7218230" y="2824648"/>
            <a:ext cx="717672" cy="717672"/>
          </a:xfrm>
          <a:prstGeom prst="teardrop">
            <a:avLst/>
          </a:prstGeom>
          <a:solidFill>
            <a:schemeClr val="accent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sp>
        <p:nvSpPr>
          <p:cNvPr id="11" name="Teardrop 10"/>
          <p:cNvSpPr/>
          <p:nvPr/>
        </p:nvSpPr>
        <p:spPr>
          <a:xfrm>
            <a:off x="7744524" y="4131537"/>
            <a:ext cx="717672" cy="717672"/>
          </a:xfrm>
          <a:prstGeom prst="teardrop">
            <a:avLst/>
          </a:prstGeom>
          <a:solidFill>
            <a:schemeClr val="accent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sp>
        <p:nvSpPr>
          <p:cNvPr id="13" name="Teardrop 12"/>
          <p:cNvSpPr/>
          <p:nvPr/>
        </p:nvSpPr>
        <p:spPr>
          <a:xfrm>
            <a:off x="7744524" y="1684722"/>
            <a:ext cx="717672" cy="717672"/>
          </a:xfrm>
          <a:prstGeom prst="teardrop">
            <a:avLst/>
          </a:prstGeom>
          <a:solidFill>
            <a:schemeClr val="accent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18" name="Straight Arrow Connector 17"/>
          <p:cNvCxnSpPr>
            <a:stCxn id="4" idx="6"/>
            <a:endCxn id="6" idx="1"/>
          </p:cNvCxnSpPr>
          <p:nvPr/>
        </p:nvCxnSpPr>
        <p:spPr>
          <a:xfrm>
            <a:off x="3582024" y="1816669"/>
            <a:ext cx="1918578" cy="41042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060472" y="2429994"/>
            <a:ext cx="1298389" cy="6182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5"/>
            <a:endCxn id="7" idx="1"/>
          </p:cNvCxnSpPr>
          <p:nvPr/>
        </p:nvCxnSpPr>
        <p:spPr>
          <a:xfrm>
            <a:off x="3955370" y="3392242"/>
            <a:ext cx="1554808" cy="58731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6"/>
          </p:cNvCxnSpPr>
          <p:nvPr/>
        </p:nvCxnSpPr>
        <p:spPr>
          <a:xfrm flipV="1">
            <a:off x="3342799" y="4075720"/>
            <a:ext cx="2016061" cy="3072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4"/>
          </p:cNvCxnSpPr>
          <p:nvPr/>
        </p:nvCxnSpPr>
        <p:spPr>
          <a:xfrm flipH="1">
            <a:off x="6032875" y="2043559"/>
            <a:ext cx="1711649" cy="2926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4"/>
            <a:endCxn id="7" idx="5"/>
          </p:cNvCxnSpPr>
          <p:nvPr/>
        </p:nvCxnSpPr>
        <p:spPr>
          <a:xfrm flipH="1">
            <a:off x="5926428" y="3183484"/>
            <a:ext cx="1291802" cy="796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6032875" y="4131537"/>
            <a:ext cx="1730189" cy="335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200206" y="5082968"/>
            <a:ext cx="225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Providers (e.g. forests, watersheds): where valuable ecosystem function happens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57777" y="5082968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Transactors</a:t>
            </a:r>
            <a:r>
              <a:rPr lang="en-US"/>
              <a:t> (e.g. wells, crops, atmosphere): where natural value is generated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8230" y="5051663"/>
            <a:ext cx="2234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Beneficiaries (e.g. farmers, coastal dwellers): demand agents for natural value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05734" y="302789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provision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8181" y="301085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use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200206" y="1178162"/>
            <a:ext cx="3508520" cy="381586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/>
          <p:cNvSpPr/>
          <p:nvPr/>
        </p:nvSpPr>
        <p:spPr>
          <a:xfrm>
            <a:off x="5729246" y="1172305"/>
            <a:ext cx="3508520" cy="381586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627483" y="1322472"/>
            <a:ext cx="1882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POTENTIAL VALUE</a:t>
            </a:r>
            <a:endParaRPr lang="en-GB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06243" y="1322472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ACCRUED VALUE</a:t>
            </a:r>
            <a:endParaRPr lang="en-GB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749669" y="1037492"/>
            <a:ext cx="8080131" cy="40454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3391234" y="1172305"/>
            <a:ext cx="467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FULL DYNAMIC ACCOUNT OF NATURAL VALUE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1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  <p:bldP spid="14" grpId="0" animBg="1"/>
      <p:bldP spid="14" grpId="1" animBg="1"/>
      <p:bldP spid="29" grpId="0" animBg="1"/>
      <p:bldP spid="29" grpId="1" animBg="1"/>
      <p:bldP spid="17" grpId="0"/>
      <p:bldP spid="17" grpId="1"/>
      <p:bldP spid="31" grpId="0"/>
      <p:bldP spid="31" grpId="1"/>
      <p:bldP spid="19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05" y="945984"/>
            <a:ext cx="6538523" cy="56636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539" y="3437048"/>
            <a:ext cx="4489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OPEN SOURCE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User-end (modelers and end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Server technology </a:t>
            </a:r>
            <a:r>
              <a:rPr lang="en-US" sz="2000"/>
              <a:t>(institutions</a:t>
            </a:r>
            <a:r>
              <a:rPr lang="en-US" sz="200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Developer team and user support</a:t>
            </a:r>
            <a:endParaRPr 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356518" y="1079258"/>
            <a:ext cx="57784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SEMANTICS </a:t>
            </a:r>
            <a:r>
              <a:rPr lang="en-US" sz="2000" b="1" smtClean="0"/>
              <a:t>FOR DATA AND COMPUTATIONS</a:t>
            </a: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Maintenance of the core conceptualization and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Maintenance and delivery of a </a:t>
            </a:r>
            <a:r>
              <a:rPr lang="en-US" sz="2000" b="1" smtClean="0"/>
              <a:t>shared worldview</a:t>
            </a:r>
            <a:r>
              <a:rPr lang="en-US" sz="2000" smtClean="0"/>
              <a:t> (ontologies) for cross-domain communication</a:t>
            </a:r>
            <a:endParaRPr 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3065548" y="5138841"/>
            <a:ext cx="64402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INTEGRATED MODELING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Assembly of models from networked data and model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Partners can manage their servers or use the partnership’s</a:t>
            </a:r>
            <a:endParaRPr lang="en-US" sz="2000"/>
          </a:p>
        </p:txBody>
      </p:sp>
      <p:sp>
        <p:nvSpPr>
          <p:cNvPr id="11" name="TextBox 10"/>
          <p:cNvSpPr txBox="1"/>
          <p:nvPr/>
        </p:nvSpPr>
        <p:spPr>
          <a:xfrm>
            <a:off x="6285687" y="3437048"/>
            <a:ext cx="57475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COLLABORATIVE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Interoperable data and </a:t>
            </a:r>
            <a:r>
              <a:rPr lang="en-US" sz="2000" smtClean="0"/>
              <a:t>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Serving models on the Web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Direct support of partner projects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hlinkClick r:id="rId4"/>
              </a:rPr>
              <a:t>International Spring University </a:t>
            </a:r>
            <a:r>
              <a:rPr lang="en-US" sz="2000"/>
              <a:t>since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68" y="5364465"/>
            <a:ext cx="1037444" cy="8986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34986" y="1079258"/>
            <a:ext cx="5629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Ecosystem services assessment (ARIES</a:t>
            </a:r>
            <a:r>
              <a:rPr lang="en-US" sz="200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Real-time monitoring using remotely sensed data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Food and other environmental securities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Integrating </a:t>
            </a:r>
            <a:r>
              <a:rPr lang="en-US" sz="2000"/>
              <a:t>hydrology, primary production, nutrients with agent models </a:t>
            </a:r>
            <a:r>
              <a:rPr lang="en-US" sz="2000" smtClean="0"/>
              <a:t>of SES</a:t>
            </a:r>
            <a:r>
              <a:rPr lang="en-US" sz="2000"/>
              <a:t>.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49746" y="-246305"/>
            <a:ext cx="11888634" cy="1325563"/>
          </a:xfrm>
        </p:spPr>
        <p:txBody>
          <a:bodyPr>
            <a:normAutofit/>
          </a:bodyPr>
          <a:lstStyle/>
          <a:p>
            <a:r>
              <a:rPr lang="en-US" sz="3200" smtClean="0"/>
              <a:t>An integrated solution for shared</a:t>
            </a:r>
            <a:r>
              <a:rPr lang="en-US" sz="3200"/>
              <a:t>, distributed, collaborative </a:t>
            </a:r>
            <a:r>
              <a:rPr lang="en-US" sz="3200" smtClean="0"/>
              <a:t>modelling</a:t>
            </a:r>
            <a:endParaRPr lang="en-US" sz="3200"/>
          </a:p>
        </p:txBody>
      </p:sp>
      <p:sp>
        <p:nvSpPr>
          <p:cNvPr id="2" name="Down Arrow 1"/>
          <p:cNvSpPr/>
          <p:nvPr/>
        </p:nvSpPr>
        <p:spPr>
          <a:xfrm>
            <a:off x="1693052" y="2908353"/>
            <a:ext cx="484632" cy="392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ight Arrow 2"/>
          <p:cNvSpPr/>
          <p:nvPr/>
        </p:nvSpPr>
        <p:spPr>
          <a:xfrm>
            <a:off x="2485929" y="5627322"/>
            <a:ext cx="44639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own Arrow 3"/>
          <p:cNvSpPr/>
          <p:nvPr/>
        </p:nvSpPr>
        <p:spPr>
          <a:xfrm rot="12263268">
            <a:off x="9500110" y="5595728"/>
            <a:ext cx="484632" cy="6443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16"/>
          <p:cNvSpPr/>
          <p:nvPr/>
        </p:nvSpPr>
        <p:spPr>
          <a:xfrm rot="10800000">
            <a:off x="9341444" y="2986417"/>
            <a:ext cx="484632" cy="4752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Down Arrow 17"/>
          <p:cNvSpPr/>
          <p:nvPr/>
        </p:nvSpPr>
        <p:spPr>
          <a:xfrm>
            <a:off x="1705774" y="4927616"/>
            <a:ext cx="484632" cy="392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18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60" y="3597"/>
            <a:ext cx="10515600" cy="871697"/>
          </a:xfrm>
        </p:spPr>
        <p:txBody>
          <a:bodyPr>
            <a:normAutofit fontScale="90000"/>
          </a:bodyPr>
          <a:lstStyle/>
          <a:p>
            <a:r>
              <a:rPr lang="en-US" smtClean="0"/>
              <a:t>Example: building an eco-social flow network</a:t>
            </a:r>
            <a:br>
              <a:rPr lang="en-US" smtClean="0"/>
            </a:br>
            <a:r>
              <a:rPr lang="en-US" sz="1600" smtClean="0"/>
              <a:t>Triggered by a simple query: “observe social dynamics of water in watershed X”</a:t>
            </a:r>
            <a:endParaRPr lang="en-US" sz="1600"/>
          </a:p>
        </p:txBody>
      </p:sp>
      <p:sp>
        <p:nvSpPr>
          <p:cNvPr id="48" name="TextBox 47"/>
          <p:cNvSpPr txBox="1"/>
          <p:nvPr/>
        </p:nvSpPr>
        <p:spPr>
          <a:xfrm>
            <a:off x="2200206" y="5082968"/>
            <a:ext cx="225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Providers (e.g. forests, watersheds) are first identified and built by the AI engine.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657777" y="5082968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ontologies define types of </a:t>
            </a:r>
            <a:r>
              <a:rPr lang="en-US" err="1" smtClean="0"/>
              <a:t>Transactors</a:t>
            </a:r>
            <a:r>
              <a:rPr lang="en-US" smtClean="0"/>
              <a:t> (e.g. wells, crops, atmosphere), identified last.</a:t>
            </a: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218230" y="5051663"/>
            <a:ext cx="2234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Beneficiaries (e.g. farmers, coastal dwellers) are identified next.</a:t>
            </a:r>
            <a:endParaRPr lang="en-US"/>
          </a:p>
        </p:txBody>
      </p:sp>
      <p:pic>
        <p:nvPicPr>
          <p:cNvPr id="4098" name="Picture 2" descr="Detailed map of the Delaware River Watersh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51" y="1283756"/>
            <a:ext cx="2835126" cy="31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an.umces.edu/imagelibrary/albums/userpics/12789/normal_ian-symbol-maize-cr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42" y="1664962"/>
            <a:ext cx="1229837" cy="10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weetclipart.com/multisite/sweetclipart/files/imagecache/middle/wishing_well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335" y="3180699"/>
            <a:ext cx="490337" cy="70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sweetclipart.com/multisite/sweetclipart/files/imagecache/middle/wishing_well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72" y="3986295"/>
            <a:ext cx="490337" cy="70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956073" y="3132861"/>
            <a:ext cx="1403407" cy="4670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956073" y="2402317"/>
            <a:ext cx="999608" cy="3894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701562" y="3673153"/>
            <a:ext cx="2004646" cy="6262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6" name="Picture 2" descr="http://4vector.com/i/free-vector-village-clip-art_110227_Village_clip_art_mediu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568" y="3236035"/>
            <a:ext cx="865405" cy="8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4vector.com/i/free-vector-village-clip-art_110227_Village_clip_art_mediu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678" y="3988218"/>
            <a:ext cx="865405" cy="8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5988077" y="2597054"/>
            <a:ext cx="1440157" cy="6389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465973" y="4425336"/>
            <a:ext cx="1548705" cy="1642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5879528" y="3453167"/>
            <a:ext cx="1548705" cy="1642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hellocuteness.com/wp-content/uploads/2012/01/calendarEx2012_08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7" y="915193"/>
            <a:ext cx="1218071" cy="12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Bent Arrow 24"/>
          <p:cNvSpPr/>
          <p:nvPr/>
        </p:nvSpPr>
        <p:spPr>
          <a:xfrm>
            <a:off x="5397960" y="1107910"/>
            <a:ext cx="538894" cy="575224"/>
          </a:xfrm>
          <a:prstGeom prst="ben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34" name="Picture 10" descr="http://cliparts.co/cliparts/6iy/o9d/6iyo9dn5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713" y="1204458"/>
            <a:ext cx="711688" cy="92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minizoo.com.au/product_images/t/176/39219_woman_farmer_with_basket_2010__98666_zoom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973" y="1874356"/>
            <a:ext cx="495139" cy="74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 flipH="1" flipV="1">
            <a:off x="7428235" y="1472751"/>
            <a:ext cx="907204" cy="3648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58388" y="5102764"/>
            <a:ext cx="1142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model for the </a:t>
            </a:r>
            <a:r>
              <a:rPr lang="en-US" i="1" smtClean="0"/>
              <a:t>system</a:t>
            </a:r>
            <a:r>
              <a:rPr lang="en-US" smtClean="0"/>
              <a:t> then creates and classifies all relationships, starting with </a:t>
            </a:r>
            <a:r>
              <a:rPr lang="en-US" i="1" smtClean="0"/>
              <a:t>provision</a:t>
            </a:r>
            <a:r>
              <a:rPr lang="en-US" smtClean="0"/>
              <a:t> (provider-&gt;</a:t>
            </a:r>
            <a:r>
              <a:rPr lang="en-US" err="1" smtClean="0"/>
              <a:t>transactor</a:t>
            </a:r>
            <a:r>
              <a:rPr lang="en-US" smtClean="0"/>
              <a:t>)…</a:t>
            </a:r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371088" y="5483764"/>
            <a:ext cx="1091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…and following with use (beneficiary &lt;- </a:t>
            </a:r>
            <a:r>
              <a:rPr lang="en-US" err="1" smtClean="0"/>
              <a:t>transactor</a:t>
            </a:r>
            <a:r>
              <a:rPr lang="en-US" smtClean="0"/>
              <a:t>), building a (potentially) differently scaled model for each flow.</a:t>
            </a:r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358388" y="5864764"/>
            <a:ext cx="1102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Intermediate </a:t>
            </a:r>
            <a:r>
              <a:rPr lang="en-US" err="1" smtClean="0"/>
              <a:t>transactors</a:t>
            </a:r>
            <a:r>
              <a:rPr lang="en-US" smtClean="0"/>
              <a:t> (e.g. markets) are brought in according to the ontologies. They can be local or remote.</a:t>
            </a:r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838200" y="825501"/>
            <a:ext cx="10350500" cy="4127500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5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49" grpId="1"/>
      <p:bldP spid="51" grpId="0"/>
      <p:bldP spid="51" grpId="1"/>
      <p:bldP spid="25" grpId="0" animBg="1"/>
      <p:bldP spid="3" grpId="0"/>
      <p:bldP spid="26" grpId="0"/>
      <p:bldP spid="28" grpId="0"/>
      <p:bldP spid="28" grpId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6400" y="152400"/>
            <a:ext cx="1125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Resolution of models based on semantics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Model statements are stored in a distributed database. Each dependency is stated conceptually and resolved contextually.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7381" y="1447800"/>
            <a:ext cx="3632200" cy="464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254500" y="1447800"/>
            <a:ext cx="3632200" cy="4648200"/>
          </a:xfrm>
          <a:prstGeom prst="rect">
            <a:avLst/>
          </a:prstGeom>
          <a:solidFill>
            <a:srgbClr val="C1E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026400" y="1447800"/>
            <a:ext cx="3632200" cy="4648200"/>
          </a:xfrm>
          <a:prstGeom prst="rect">
            <a:avLst/>
          </a:prstGeom>
          <a:solidFill>
            <a:srgbClr val="E9D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27381" y="6172200"/>
            <a:ext cx="36322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rgbClr val="C00000"/>
                </a:solidFill>
              </a:rPr>
              <a:t>CarbonSequestration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254500" y="6172200"/>
            <a:ext cx="36322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rgbClr val="C00000"/>
                </a:solidFill>
              </a:rPr>
              <a:t>VegetationType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026400" y="6172200"/>
            <a:ext cx="36322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Climate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0701" y="2630030"/>
            <a:ext cx="3258343" cy="166199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err="1" smtClean="0"/>
              <a:t>CarbonSequestration</a:t>
            </a:r>
            <a:r>
              <a:rPr lang="en-US" smtClean="0"/>
              <a:t> 2</a:t>
            </a:r>
          </a:p>
          <a:p>
            <a:r>
              <a:rPr lang="en-US" sz="1200" smtClean="0"/>
              <a:t>works by observing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err="1" smtClean="0"/>
              <a:t>SoilDepth</a:t>
            </a:r>
            <a:endParaRPr lang="en-US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err="1" smtClean="0"/>
              <a:t>VegetationType</a:t>
            </a:r>
            <a:endParaRPr lang="en-US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err="1" smtClean="0"/>
              <a:t>SoilType</a:t>
            </a:r>
            <a:endParaRPr lang="en-US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/>
              <a:t>….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4524" y="4368462"/>
            <a:ext cx="3241411" cy="15696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err="1">
                <a:solidFill>
                  <a:srgbClr val="000000"/>
                </a:solidFill>
              </a:rPr>
              <a:t>CarbonSequestration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smtClean="0"/>
              <a:t>3</a:t>
            </a:r>
          </a:p>
          <a:p>
            <a:r>
              <a:rPr lang="en-US" sz="1200" smtClean="0"/>
              <a:t>works in the USA observing</a:t>
            </a:r>
          </a:p>
          <a:p>
            <a:endParaRPr lang="en-US" sz="120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/>
              <a:t>Precipitation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err="1" smtClean="0"/>
              <a:t>DeforestationRate</a:t>
            </a:r>
            <a:endParaRPr lang="en-US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/>
              <a:t>….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633" y="1530519"/>
            <a:ext cx="3241411" cy="80021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err="1">
                <a:solidFill>
                  <a:srgbClr val="000000"/>
                </a:solidFill>
              </a:rPr>
              <a:t>CarbonSequestration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smtClean="0"/>
              <a:t>1</a:t>
            </a:r>
          </a:p>
          <a:p>
            <a:r>
              <a:rPr lang="en-US" sz="1400" smtClean="0"/>
              <a:t>Observed data of </a:t>
            </a:r>
            <a:r>
              <a:rPr lang="en-US" sz="1400" err="1" smtClean="0">
                <a:solidFill>
                  <a:srgbClr val="000000"/>
                </a:solidFill>
              </a:rPr>
              <a:t>CarbonSequestration</a:t>
            </a:r>
            <a:r>
              <a:rPr lang="en-US" sz="1400" smtClean="0">
                <a:solidFill>
                  <a:srgbClr val="000000"/>
                </a:solidFill>
              </a:rPr>
              <a:t> in </a:t>
            </a:r>
            <a:r>
              <a:rPr lang="en-US" sz="1400" smtClean="0"/>
              <a:t>the Arctic</a:t>
            </a:r>
            <a:endParaRPr lang="en-US" smtClean="0"/>
          </a:p>
        </p:txBody>
      </p:sp>
      <p:sp>
        <p:nvSpPr>
          <p:cNvPr id="36" name="TextBox 35"/>
          <p:cNvSpPr txBox="1"/>
          <p:nvPr/>
        </p:nvSpPr>
        <p:spPr>
          <a:xfrm>
            <a:off x="4468945" y="1581150"/>
            <a:ext cx="3203311" cy="166199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err="1" smtClean="0"/>
              <a:t>VegetationType</a:t>
            </a:r>
            <a:r>
              <a:rPr lang="en-US" smtClean="0"/>
              <a:t> 1</a:t>
            </a:r>
          </a:p>
          <a:p>
            <a:r>
              <a:rPr lang="en-US" sz="1200" smtClean="0"/>
              <a:t>works globally with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/>
              <a:t>Precipitation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err="1" smtClean="0"/>
              <a:t>PopulationDensity</a:t>
            </a:r>
            <a:endParaRPr lang="en-US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err="1" smtClean="0"/>
              <a:t>SoilType</a:t>
            </a:r>
            <a:endParaRPr lang="en-US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/>
              <a:t>….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30844" y="3352799"/>
            <a:ext cx="3241411" cy="15696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err="1"/>
              <a:t>VegetationType</a:t>
            </a:r>
            <a:r>
              <a:rPr lang="en-US"/>
              <a:t> </a:t>
            </a:r>
            <a:r>
              <a:rPr lang="en-US" smtClean="0"/>
              <a:t>2</a:t>
            </a:r>
          </a:p>
          <a:p>
            <a:r>
              <a:rPr lang="en-US" sz="1200" smtClean="0"/>
              <a:t>works in Europe with</a:t>
            </a:r>
          </a:p>
          <a:p>
            <a:endParaRPr lang="en-US" sz="120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/>
              <a:t>Precipitation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err="1" smtClean="0"/>
              <a:t>CropMarketValue</a:t>
            </a:r>
            <a:endParaRPr lang="en-US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/>
              <a:t>….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30844" y="5029200"/>
            <a:ext cx="3241411" cy="8002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err="1"/>
              <a:t>VegetationType</a:t>
            </a:r>
            <a:r>
              <a:rPr lang="en-US"/>
              <a:t> </a:t>
            </a:r>
            <a:r>
              <a:rPr lang="en-US" smtClean="0"/>
              <a:t>3</a:t>
            </a:r>
          </a:p>
          <a:p>
            <a:endParaRPr lang="en-US" sz="1400" smtClean="0"/>
          </a:p>
          <a:p>
            <a:r>
              <a:rPr lang="en-US" sz="1400" smtClean="0"/>
              <a:t>Observed </a:t>
            </a:r>
            <a:r>
              <a:rPr lang="en-US" sz="1400" err="1" smtClean="0"/>
              <a:t>VegetationTYpe</a:t>
            </a:r>
            <a:r>
              <a:rPr lang="en-US" sz="1400" smtClean="0"/>
              <a:t> data for Africa</a:t>
            </a:r>
            <a:endParaRPr lang="en-US" smtClean="0"/>
          </a:p>
        </p:txBody>
      </p:sp>
      <p:sp>
        <p:nvSpPr>
          <p:cNvPr id="39" name="TextBox 38"/>
          <p:cNvSpPr txBox="1"/>
          <p:nvPr/>
        </p:nvSpPr>
        <p:spPr>
          <a:xfrm>
            <a:off x="8240845" y="1581151"/>
            <a:ext cx="3203311" cy="20313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err="1" smtClean="0"/>
              <a:t>ClimateProcess</a:t>
            </a:r>
            <a:r>
              <a:rPr lang="en-US" smtClean="0"/>
              <a:t> 1</a:t>
            </a:r>
          </a:p>
          <a:p>
            <a:r>
              <a:rPr lang="en-US" sz="1200" smtClean="0"/>
              <a:t>works only in cultivated areas</a:t>
            </a:r>
          </a:p>
          <a:p>
            <a:endParaRPr lang="en-US" sz="1200" smtClean="0"/>
          </a:p>
          <a:p>
            <a:r>
              <a:rPr lang="en-US" sz="1200" smtClean="0"/>
              <a:t>Predicts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err="1" smtClean="0"/>
              <a:t>AirTemperature</a:t>
            </a:r>
            <a:endParaRPr lang="en-US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/>
              <a:t>Precipitation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err="1" smtClean="0"/>
              <a:t>GrowingSeason</a:t>
            </a:r>
            <a:endParaRPr lang="en-US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/>
              <a:t>….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221793" y="5029199"/>
            <a:ext cx="3241411" cy="8002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Precipitation 3</a:t>
            </a:r>
          </a:p>
          <a:p>
            <a:endParaRPr lang="en-US" sz="1400" smtClean="0"/>
          </a:p>
          <a:p>
            <a:r>
              <a:rPr lang="en-US" sz="1400" smtClean="0"/>
              <a:t>Observed Precipitation data in USA 2002</a:t>
            </a:r>
            <a:endParaRPr lang="en-US" smtClean="0"/>
          </a:p>
        </p:txBody>
      </p:sp>
      <p:sp>
        <p:nvSpPr>
          <p:cNvPr id="41" name="TextBox 40"/>
          <p:cNvSpPr txBox="1"/>
          <p:nvPr/>
        </p:nvSpPr>
        <p:spPr>
          <a:xfrm>
            <a:off x="8221793" y="3705225"/>
            <a:ext cx="3241411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err="1" smtClean="0"/>
              <a:t>AirTemperature</a:t>
            </a:r>
            <a:r>
              <a:rPr lang="en-US" smtClean="0"/>
              <a:t> 2</a:t>
            </a:r>
          </a:p>
          <a:p>
            <a:endParaRPr lang="en-US" sz="1400" smtClean="0"/>
          </a:p>
          <a:p>
            <a:r>
              <a:rPr lang="en-US" sz="1400" smtClean="0"/>
              <a:t>Observed global Temperature records in 2008</a:t>
            </a:r>
            <a:endParaRPr lang="en-US" smtClean="0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3497459" y="1828800"/>
            <a:ext cx="996951" cy="17526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529144" y="3557468"/>
            <a:ext cx="939800" cy="2157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053953" y="5194132"/>
            <a:ext cx="5167840" cy="3428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36622" y="2286000"/>
            <a:ext cx="1504223" cy="281940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36621" y="2971800"/>
            <a:ext cx="1797779" cy="118488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053954" y="2819403"/>
            <a:ext cx="5582047" cy="23747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46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831" y="21257"/>
            <a:ext cx="11007969" cy="1325563"/>
          </a:xfrm>
        </p:spPr>
        <p:txBody>
          <a:bodyPr>
            <a:normAutofit/>
          </a:bodyPr>
          <a:lstStyle/>
          <a:p>
            <a:r>
              <a:rPr lang="en-US" smtClean="0"/>
              <a:t>Models and data live on a semantic web</a:t>
            </a:r>
            <a:br>
              <a:rPr lang="en-US" smtClean="0"/>
            </a:br>
            <a:r>
              <a:rPr lang="en-US" sz="2000" smtClean="0"/>
              <a:t>An extensible network hosts data, models and model services available to users</a:t>
            </a:r>
            <a:endParaRPr lang="en-US" sz="2000"/>
          </a:p>
        </p:txBody>
      </p:sp>
      <p:pic>
        <p:nvPicPr>
          <p:cNvPr id="8" name="Picture 7" descr="web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554" y="1608343"/>
            <a:ext cx="379413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web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089" y="3929793"/>
            <a:ext cx="379413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web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386" y="3091961"/>
            <a:ext cx="379413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eb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3" y="5045136"/>
            <a:ext cx="379413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ittingwm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9638" y="1324663"/>
            <a:ext cx="6413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421" y="3454857"/>
            <a:ext cx="1606755" cy="18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an.umces.edu/imagelibrary/albums/userpics/12789/normal_ian-symbol-maize-cr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953" y="3678257"/>
            <a:ext cx="720730" cy="60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sweetclipart.com/multisite/sweetclipart/files/imagecache/middle/wishing_well_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655" y="4566535"/>
            <a:ext cx="287356" cy="4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sweetclipart.com/multisite/sweetclipart/files/imagecache/middle/wishing_well_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10" y="5038644"/>
            <a:ext cx="287356" cy="4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1995319" y="4538501"/>
            <a:ext cx="822449" cy="2736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95319" y="4110375"/>
            <a:ext cx="585807" cy="22824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846166" y="4855132"/>
            <a:ext cx="1174797" cy="3670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" name="Picture 2" descr="http://4vector.com/i/free-vector-village-clip-art_110227_Village_clip_art_mediu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285" y="4598964"/>
            <a:ext cx="507159" cy="51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4vector.com/i/free-vector-village-clip-art_110227_Village_clip_art_mediu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812" y="5039771"/>
            <a:ext cx="507159" cy="51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3186148" y="4224498"/>
            <a:ext cx="843986" cy="3744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466213" y="5295939"/>
            <a:ext cx="907599" cy="96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3122535" y="4726212"/>
            <a:ext cx="907599" cy="96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8" descr="http://hellocuteness.com/wp-content/uploads/2012/01/calendarEx2012_08_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50" y="3238865"/>
            <a:ext cx="713835" cy="74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Bent Arrow 25"/>
          <p:cNvSpPr/>
          <p:nvPr/>
        </p:nvSpPr>
        <p:spPr>
          <a:xfrm>
            <a:off x="2816218" y="3427960"/>
            <a:ext cx="315812" cy="337103"/>
          </a:xfrm>
          <a:prstGeom prst="ben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7" name="Picture 10" descr="http://cliparts.co/cliparts/6iy/o9d/6iyo9dn5T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02" y="3408385"/>
            <a:ext cx="417076" cy="53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http://www.minizoo.com.au/product_images/t/176/39219_woman_farmer_with_basket_2010__98666_zoom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444" y="3800970"/>
            <a:ext cx="290170" cy="4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4030135" y="3565615"/>
            <a:ext cx="531655" cy="2138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09091" y="1310942"/>
            <a:ext cx="38278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Query:</a:t>
            </a:r>
          </a:p>
          <a:p>
            <a:pPr marL="342900" indent="-342900">
              <a:buAutoNum type="arabicPeriod"/>
            </a:pP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Set context to region X</a:t>
            </a:r>
          </a:p>
          <a:p>
            <a:pPr marL="342900" indent="-342900">
              <a:buAutoNum type="arabicPeriod"/>
            </a:pP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Observe water social dynamics in it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83577" y="3091961"/>
            <a:ext cx="4862146" cy="2658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ight Arrow 39"/>
          <p:cNvSpPr/>
          <p:nvPr/>
        </p:nvSpPr>
        <p:spPr>
          <a:xfrm>
            <a:off x="5837273" y="1641375"/>
            <a:ext cx="245545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Query issued</a:t>
            </a:r>
            <a:endParaRPr lang="en-GB"/>
          </a:p>
        </p:txBody>
      </p:sp>
      <p:sp>
        <p:nvSpPr>
          <p:cNvPr id="41" name="Bent Arrow 40"/>
          <p:cNvSpPr/>
          <p:nvPr/>
        </p:nvSpPr>
        <p:spPr>
          <a:xfrm rot="5400000">
            <a:off x="9091875" y="1859471"/>
            <a:ext cx="1161208" cy="98748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Bent Arrow 41"/>
          <p:cNvSpPr/>
          <p:nvPr/>
        </p:nvSpPr>
        <p:spPr>
          <a:xfrm rot="10800000" flipH="1">
            <a:off x="8740121" y="4768196"/>
            <a:ext cx="438617" cy="7895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172698" y="2160686"/>
            <a:ext cx="117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Delineate</a:t>
            </a:r>
          </a:p>
          <a:p>
            <a:r>
              <a:rPr lang="en-US" smtClean="0"/>
              <a:t>watershed</a:t>
            </a:r>
            <a:endParaRPr lang="en-GB"/>
          </a:p>
        </p:txBody>
      </p:sp>
      <p:sp>
        <p:nvSpPr>
          <p:cNvPr id="44" name="Bent Arrow 43"/>
          <p:cNvSpPr/>
          <p:nvPr/>
        </p:nvSpPr>
        <p:spPr>
          <a:xfrm rot="10800000">
            <a:off x="9192783" y="3773893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172698" y="3855677"/>
            <a:ext cx="1319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Compute</a:t>
            </a:r>
          </a:p>
          <a:p>
            <a:r>
              <a:rPr lang="en-US"/>
              <a:t>h</a:t>
            </a:r>
            <a:r>
              <a:rPr lang="en-US" smtClean="0"/>
              <a:t>ydrological</a:t>
            </a:r>
          </a:p>
          <a:p>
            <a:r>
              <a:rPr lang="en-US" smtClean="0"/>
              <a:t>model</a:t>
            </a:r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6935398" y="4978296"/>
            <a:ext cx="1648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Weather model</a:t>
            </a:r>
          </a:p>
          <a:p>
            <a:r>
              <a:rPr lang="en-US" smtClean="0"/>
              <a:t>Flow models</a:t>
            </a:r>
            <a:endParaRPr lang="en-GB"/>
          </a:p>
        </p:txBody>
      </p:sp>
      <p:pic>
        <p:nvPicPr>
          <p:cNvPr id="48" name="Picture 47" descr="web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750" y="3108347"/>
            <a:ext cx="379413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Bent Arrow 48"/>
          <p:cNvSpPr/>
          <p:nvPr/>
        </p:nvSpPr>
        <p:spPr>
          <a:xfrm rot="10800000">
            <a:off x="7758436" y="2353213"/>
            <a:ext cx="981685" cy="12928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07399" y="3745127"/>
            <a:ext cx="168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Find </a:t>
            </a:r>
            <a:r>
              <a:rPr lang="en-US" err="1" smtClean="0"/>
              <a:t>transactors</a:t>
            </a:r>
            <a:endParaRPr lang="en-GB"/>
          </a:p>
        </p:txBody>
      </p:sp>
      <p:sp>
        <p:nvSpPr>
          <p:cNvPr id="51" name="TextBox 50"/>
          <p:cNvSpPr txBox="1"/>
          <p:nvPr/>
        </p:nvSpPr>
        <p:spPr>
          <a:xfrm>
            <a:off x="6476344" y="4106300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Find beneficiaries</a:t>
            </a:r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6355094" y="4485800"/>
            <a:ext cx="19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Build flow network</a:t>
            </a:r>
            <a:endParaRPr lang="en-GB"/>
          </a:p>
        </p:txBody>
      </p:sp>
      <p:sp>
        <p:nvSpPr>
          <p:cNvPr id="53" name="Down Arrow 52"/>
          <p:cNvSpPr/>
          <p:nvPr/>
        </p:nvSpPr>
        <p:spPr>
          <a:xfrm rot="5400000">
            <a:off x="6028780" y="4718009"/>
            <a:ext cx="484632" cy="132860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5501287" y="5660346"/>
            <a:ext cx="31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Compute assessment in context</a:t>
            </a:r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2596456" y="3652498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mtClean="0">
                <a:solidFill>
                  <a:srgbClr val="FF0000"/>
                </a:solidFill>
              </a:rPr>
              <a:t>?</a:t>
            </a:r>
            <a:endParaRPr lang="en-GB" sz="9600">
              <a:solidFill>
                <a:srgbClr val="FF0000"/>
              </a:solidFill>
            </a:endParaRPr>
          </a:p>
        </p:txBody>
      </p:sp>
      <p:sp>
        <p:nvSpPr>
          <p:cNvPr id="56" name="Down Arrow 55"/>
          <p:cNvSpPr/>
          <p:nvPr/>
        </p:nvSpPr>
        <p:spPr>
          <a:xfrm rot="10800000">
            <a:off x="2716051" y="2248045"/>
            <a:ext cx="484632" cy="68577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/>
          <p:cNvSpPr txBox="1"/>
          <p:nvPr/>
        </p:nvSpPr>
        <p:spPr>
          <a:xfrm>
            <a:off x="3151518" y="2549742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Results!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7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3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0" grpId="0" animBg="1"/>
      <p:bldP spid="41" grpId="0" animBg="1"/>
      <p:bldP spid="42" grpId="0" animBg="1"/>
      <p:bldP spid="43" grpId="0"/>
      <p:bldP spid="44" grpId="0" animBg="1"/>
      <p:bldP spid="45" grpId="0"/>
      <p:bldP spid="46" grpId="0"/>
      <p:bldP spid="49" grpId="0" animBg="1"/>
      <p:bldP spid="50" grpId="0"/>
      <p:bldP spid="51" grpId="0"/>
      <p:bldP spid="52" grpId="0"/>
      <p:bldP spid="53" grpId="0" animBg="1"/>
      <p:bldP spid="54" grpId="0"/>
      <p:bldP spid="55" grpId="0"/>
      <p:bldP spid="56" grpId="0" animBg="1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69" y="122848"/>
            <a:ext cx="10515600" cy="705583"/>
          </a:xfrm>
        </p:spPr>
        <p:txBody>
          <a:bodyPr>
            <a:normAutofit fontScale="90000"/>
          </a:bodyPr>
          <a:lstStyle/>
          <a:p>
            <a:r>
              <a:rPr lang="en-US" smtClean="0"/>
              <a:t>A user’s perspective: two-step </a:t>
            </a:r>
            <a:r>
              <a:rPr lang="en-US"/>
              <a:t>assessment</a:t>
            </a:r>
            <a:br>
              <a:rPr lang="en-US"/>
            </a:br>
            <a:r>
              <a:rPr lang="en-US" sz="1800">
                <a:solidFill>
                  <a:schemeClr val="bg1">
                    <a:lumMod val="65000"/>
                  </a:schemeClr>
                </a:solidFill>
              </a:rPr>
              <a:t>Client software (desktop &amp; soon web-based) allow modeling with minimal configuration and training. Provenance info is compiled into user documentation for each result set</a:t>
            </a:r>
            <a:r>
              <a:rPr lang="en-US" sz="1800"/>
              <a:t>.</a:t>
            </a:r>
            <a:endParaRPr lang="en-US"/>
          </a:p>
        </p:txBody>
      </p:sp>
      <p:pic>
        <p:nvPicPr>
          <p:cNvPr id="1026" name="Picture 2" descr="https://scontent-mad.xx.fbcdn.net/hphotos-xpa1/t31.0-8/10866073_10153165905343609_7043354645595501278_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39" y="1398537"/>
            <a:ext cx="714668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ircular Arrow 10"/>
          <p:cNvSpPr/>
          <p:nvPr/>
        </p:nvSpPr>
        <p:spPr>
          <a:xfrm rot="16200000" flipH="1">
            <a:off x="1887587" y="4066964"/>
            <a:ext cx="683503" cy="140892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850" y="4429673"/>
            <a:ext cx="1787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Step 1</a:t>
            </a:r>
            <a:r>
              <a:rPr lang="en-US"/>
              <a:t>:</a:t>
            </a:r>
          </a:p>
          <a:p>
            <a:r>
              <a:rPr lang="en-US"/>
              <a:t>Set overall context</a:t>
            </a:r>
          </a:p>
          <a:p>
            <a:endParaRPr lang="en-US"/>
          </a:p>
          <a:p>
            <a:r>
              <a:rPr lang="en-US"/>
              <a:t>(search or draw on Google map)</a:t>
            </a:r>
          </a:p>
        </p:txBody>
      </p:sp>
      <p:sp>
        <p:nvSpPr>
          <p:cNvPr id="13" name="Circular Arrow 12"/>
          <p:cNvSpPr/>
          <p:nvPr/>
        </p:nvSpPr>
        <p:spPr>
          <a:xfrm rot="10800000">
            <a:off x="3191069" y="5367319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9478" y="5856523"/>
            <a:ext cx="345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Step 2:</a:t>
            </a:r>
          </a:p>
          <a:p>
            <a:r>
              <a:rPr lang="en-US"/>
              <a:t>Drag/drop the concept to observe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6555" y="2343209"/>
            <a:ext cx="2547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creates agents and processes from ontological specs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builds best-case model out of components and data on the semantic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computes it…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64117" y="1032347"/>
            <a:ext cx="706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…producing a complete assessment of structure and function in a context.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88016" y="5907001"/>
            <a:ext cx="2753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 is logged into network</a:t>
            </a:r>
          </a:p>
          <a:p>
            <a:r>
              <a:rPr lang="en-US"/>
              <a:t>through secure certificate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20100" y="4267675"/>
            <a:ext cx="1911537" cy="3417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7411308" y="2233246"/>
            <a:ext cx="1911537" cy="18815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" descr="http://aries.integratedmodelling.org/wp-content/uploads/2017/03/explor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88" y="1032347"/>
            <a:ext cx="9507347" cy="56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84402" y="1100747"/>
            <a:ext cx="18981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Drag-and-drop paradigm for end users</a:t>
            </a:r>
          </a:p>
          <a:p>
            <a:endParaRPr lang="en-US"/>
          </a:p>
          <a:p>
            <a:r>
              <a:rPr lang="en-US"/>
              <a:t>“Palette” of ES tools can store finished studies and scenario results</a:t>
            </a:r>
          </a:p>
          <a:p>
            <a:endParaRPr lang="en-US"/>
          </a:p>
          <a:p>
            <a:r>
              <a:rPr lang="en-US"/>
              <a:t>Models are built and computed when user drops the concept</a:t>
            </a:r>
          </a:p>
          <a:p>
            <a:endParaRPr lang="en-US"/>
          </a:p>
          <a:p>
            <a:r>
              <a:rPr lang="en-US"/>
              <a:t>Full reports are built to document the computation</a:t>
            </a:r>
          </a:p>
        </p:txBody>
      </p:sp>
    </p:spTree>
    <p:extLst>
      <p:ext uri="{BB962C8B-B14F-4D97-AF65-F5344CB8AC3E}">
        <p14:creationId xmlns:p14="http://schemas.microsoft.com/office/powerpoint/2010/main" val="169357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/>
      <p:bldP spid="16" grpId="0"/>
      <p:bldP spid="18" grpId="0"/>
      <p:bldP spid="19" grpId="0" animBg="1"/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84" y="61030"/>
            <a:ext cx="10515600" cy="1325563"/>
          </a:xfrm>
        </p:spPr>
        <p:txBody>
          <a:bodyPr/>
          <a:lstStyle/>
          <a:p>
            <a:r>
              <a:rPr lang="en-US" dirty="0" smtClean="0"/>
              <a:t>A modeler’s/data scientist’s perspective</a:t>
            </a:r>
            <a:br>
              <a:rPr lang="en-US" dirty="0" smtClean="0"/>
            </a:br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</a:rPr>
              <a:t>streamlining and supporting the annotation workflow for both data and computations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5" r="-1"/>
          <a:stretch/>
        </p:blipFill>
        <p:spPr>
          <a:xfrm>
            <a:off x="838200" y="2229198"/>
            <a:ext cx="5667437" cy="37438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0862" y="2229198"/>
            <a:ext cx="3774830" cy="631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0861" y="3083324"/>
            <a:ext cx="6103815" cy="42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aries.integratedmodelling.org/wp-content/uploads/2017/03/explor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800" y="3685033"/>
            <a:ext cx="2822955" cy="168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F1AE898-39CE-4DA7-BBBC-118DA27A5259}"/>
              </a:ext>
            </a:extLst>
          </p:cNvPr>
          <p:cNvGrpSpPr/>
          <p:nvPr/>
        </p:nvGrpSpPr>
        <p:grpSpPr>
          <a:xfrm flipH="1">
            <a:off x="6610134" y="4101121"/>
            <a:ext cx="1826924" cy="903347"/>
            <a:chOff x="2583495" y="737880"/>
            <a:chExt cx="3424503" cy="16932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DB61CED6-D0DF-48E0-A996-0D7CFB43B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2583495" y="1288168"/>
              <a:ext cx="387745" cy="4772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D7147E23-36CF-4981-810F-2952405BB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3412869" y="737880"/>
              <a:ext cx="387745" cy="4772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9D7AD690-A28B-43E3-8D95-600C6405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3565268" y="1953947"/>
              <a:ext cx="387745" cy="4772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E8527417-DF76-4FCD-8C84-D2F85114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4585877" y="737880"/>
              <a:ext cx="387745" cy="4772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675E3E0D-64D4-4B2D-8147-661B12EC2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4687737" y="1953947"/>
              <a:ext cx="387745" cy="4772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122A0B9-DC9A-460A-964A-E69C6072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5620253" y="1288168"/>
              <a:ext cx="387745" cy="477224"/>
            </a:xfrm>
            <a:prstGeom prst="rect">
              <a:avLst/>
            </a:prstGeom>
          </p:spPr>
        </p:pic>
      </p:grpSp>
      <p:sp>
        <p:nvSpPr>
          <p:cNvPr id="15" name="Flowchart: Magnetic Disk 14"/>
          <p:cNvSpPr/>
          <p:nvPr/>
        </p:nvSpPr>
        <p:spPr>
          <a:xfrm>
            <a:off x="1028076" y="1625192"/>
            <a:ext cx="1303220" cy="604006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Raster DEM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12" y="1422555"/>
            <a:ext cx="2952478" cy="1660769"/>
          </a:xfrm>
          <a:prstGeom prst="rect">
            <a:avLst/>
          </a:prstGeom>
        </p:spPr>
      </p:pic>
      <p:sp>
        <p:nvSpPr>
          <p:cNvPr id="17" name="Flowchart: Document 16"/>
          <p:cNvSpPr/>
          <p:nvPr/>
        </p:nvSpPr>
        <p:spPr>
          <a:xfrm>
            <a:off x="2722065" y="1616550"/>
            <a:ext cx="1302857" cy="6126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Synchronized domain ontologies (worldview)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5" idx="3"/>
          </p:cNvCxnSpPr>
          <p:nvPr/>
        </p:nvCxnSpPr>
        <p:spPr>
          <a:xfrm>
            <a:off x="1679686" y="2229198"/>
            <a:ext cx="8437" cy="631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</p:cNvCxnSpPr>
          <p:nvPr/>
        </p:nvCxnSpPr>
        <p:spPr>
          <a:xfrm>
            <a:off x="3373494" y="2188695"/>
            <a:ext cx="10568" cy="6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12492" y="2229198"/>
            <a:ext cx="1320800" cy="73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70875" y="3513221"/>
            <a:ext cx="5886801" cy="2721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78239" y="3351342"/>
            <a:ext cx="2240061" cy="7497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77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7092"/>
            <a:ext cx="11275646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One language for knowledge, data and computations</a:t>
            </a:r>
            <a:br>
              <a:rPr lang="en-US" sz="4000" dirty="0" smtClean="0"/>
            </a:br>
            <a:r>
              <a:rPr lang="en-US" sz="1800" dirty="0" smtClean="0"/>
              <a:t>Uses English-like syntax to express the observation ontology; linguistic approach keeps ontologies small and learnable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990" y="4706771"/>
            <a:ext cx="5782482" cy="159089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19" y="1588549"/>
            <a:ext cx="3229426" cy="263879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46" y="1588549"/>
            <a:ext cx="6144482" cy="203863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986304" y="3858010"/>
            <a:ext cx="199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Hydrological model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95582" y="3660605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learning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363" y="4512918"/>
            <a:ext cx="4607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Ontological statements read as English and are validated while editing. Inconsistent concepts are flagged as errors and discarded.</a:t>
            </a:r>
          </a:p>
          <a:p>
            <a:endParaRPr lang="en-US" sz="1600" dirty="0" smtClean="0"/>
          </a:p>
          <a:p>
            <a:r>
              <a:rPr lang="en-US" sz="1600" dirty="0" smtClean="0"/>
              <a:t>Color coding, assisted editing, and informative error messages help user</a:t>
            </a:r>
          </a:p>
          <a:p>
            <a:endParaRPr lang="en-US" sz="1600" dirty="0"/>
          </a:p>
          <a:p>
            <a:r>
              <a:rPr lang="en-US" sz="1600" dirty="0" smtClean="0"/>
              <a:t>Often dozen of OWL axioms in 1-2 lines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244704" y="6297668"/>
            <a:ext cx="566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from IM worldview (general users receive it from the network and search it)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354" y="1542196"/>
            <a:ext cx="6283569" cy="52511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53" y="91587"/>
            <a:ext cx="11649597" cy="1325563"/>
          </a:xfrm>
        </p:spPr>
        <p:txBody>
          <a:bodyPr>
            <a:normAutofit/>
          </a:bodyPr>
          <a:lstStyle/>
          <a:p>
            <a:r>
              <a:rPr lang="en-US" sz="3600" i="1" dirty="0" smtClean="0"/>
              <a:t>Worldviews</a:t>
            </a:r>
            <a:r>
              <a:rPr lang="en-US" sz="3600" dirty="0"/>
              <a:t> </a:t>
            </a:r>
            <a:r>
              <a:rPr lang="en-US" sz="3600" dirty="0" smtClean="0"/>
              <a:t>merge </a:t>
            </a:r>
            <a:r>
              <a:rPr lang="en-US" sz="3600" dirty="0"/>
              <a:t>domains </a:t>
            </a:r>
            <a:r>
              <a:rPr lang="en-US" sz="3600" dirty="0" smtClean="0"/>
              <a:t>and vocabularies reliably and intuitively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9" y="2335289"/>
            <a:ext cx="6020640" cy="4305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9" y="1667242"/>
            <a:ext cx="2200582" cy="543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9262" y="2915138"/>
            <a:ext cx="1836615" cy="171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492" y="3333261"/>
            <a:ext cx="3341077" cy="1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3537" y="1951913"/>
            <a:ext cx="1836615" cy="171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1662" y="4156913"/>
            <a:ext cx="5310994" cy="142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81435" y="1554127"/>
            <a:ext cx="527304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Explicit domains</a:t>
            </a:r>
          </a:p>
          <a:p>
            <a:endParaRPr lang="en-US" dirty="0" smtClean="0"/>
          </a:p>
          <a:p>
            <a:r>
              <a:rPr lang="en-US" dirty="0" smtClean="0"/>
              <a:t>Assisted editor with as-you-type syntax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syntax embodies observation semantic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predicate and observable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usage of attributes</a:t>
            </a:r>
          </a:p>
          <a:p>
            <a:endParaRPr lang="en-US" dirty="0"/>
          </a:p>
          <a:p>
            <a:r>
              <a:rPr lang="en-US" dirty="0" smtClean="0"/>
              <a:t>Logical validation at each 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reasoner</a:t>
            </a:r>
            <a:r>
              <a:rPr lang="en-US" dirty="0" smtClean="0"/>
              <a:t> of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Consistency of usages with upper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(potentially nested) </a:t>
            </a:r>
            <a:r>
              <a:rPr lang="en-US" dirty="0" smtClean="0"/>
              <a:t>inherency...</a:t>
            </a:r>
          </a:p>
          <a:p>
            <a:endParaRPr lang="en-US" dirty="0"/>
          </a:p>
          <a:p>
            <a:r>
              <a:rPr lang="en-US" dirty="0" smtClean="0"/>
              <a:t>Bridging to vocabularies through endorsed </a:t>
            </a:r>
            <a:r>
              <a:rPr lang="en-US" b="1" dirty="0" smtClean="0"/>
              <a:t>authorities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GBIF (taxonomic identities)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IUPAC (chemical identities)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WRB (soil identities)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AGROVOC (</a:t>
            </a:r>
            <a:r>
              <a:rPr lang="en-US" dirty="0" err="1" smtClean="0"/>
              <a:t>agri</a:t>
            </a:r>
            <a:r>
              <a:rPr lang="en-US" dirty="0" smtClean="0"/>
              <a:t> processes and practices)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... (plug-in)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18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3581751"/>
            <a:ext cx="12192000" cy="3276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0" y="0"/>
            <a:ext cx="12192000" cy="7161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87082" y="393017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prov:Activity</a:t>
            </a:r>
            <a:endParaRPr 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4026848" y="393017"/>
            <a:ext cx="867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prov:Entity</a:t>
            </a:r>
            <a:endParaRPr 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1732510" y="873383"/>
            <a:ext cx="911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Description</a:t>
            </a:r>
            <a:endParaRPr lang="en-US" sz="12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77806" y="2007145"/>
            <a:ext cx="7665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Resolution</a:t>
            </a:r>
            <a:endParaRPr lang="en-US" sz="1050"/>
          </a:p>
        </p:txBody>
      </p:sp>
      <p:sp>
        <p:nvSpPr>
          <p:cNvPr id="14" name="TextBox 13"/>
          <p:cNvSpPr txBox="1"/>
          <p:nvPr/>
        </p:nvSpPr>
        <p:spPr>
          <a:xfrm>
            <a:off x="1877806" y="1754526"/>
            <a:ext cx="8771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Instantiation</a:t>
            </a:r>
            <a:endParaRPr lang="en-US" sz="1050"/>
          </a:p>
        </p:txBody>
      </p:sp>
      <p:sp>
        <p:nvSpPr>
          <p:cNvPr id="15" name="TextBox 14"/>
          <p:cNvSpPr txBox="1"/>
          <p:nvPr/>
        </p:nvSpPr>
        <p:spPr>
          <a:xfrm>
            <a:off x="1687082" y="1320097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Acknowledgement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88848" y="153470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smtClean="0"/>
              <a:t>Computation</a:t>
            </a:r>
            <a:endParaRPr lang="en-US" sz="1050" i="1"/>
          </a:p>
        </p:txBody>
      </p:sp>
      <p:sp>
        <p:nvSpPr>
          <p:cNvPr id="17" name="TextBox 16"/>
          <p:cNvSpPr txBox="1"/>
          <p:nvPr/>
        </p:nvSpPr>
        <p:spPr>
          <a:xfrm>
            <a:off x="3969877" y="800982"/>
            <a:ext cx="98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Observation</a:t>
            </a:r>
          </a:p>
          <a:p>
            <a:r>
              <a:rPr lang="en-US" sz="1200" b="1" dirty="0" smtClean="0"/>
              <a:t>(inf. artifact)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183703" y="849950"/>
            <a:ext cx="909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Observable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614365" y="847066"/>
            <a:ext cx="783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Predicate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77806" y="2238645"/>
            <a:ext cx="798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Emergence</a:t>
            </a:r>
            <a:endParaRPr lang="en-US" sz="1050"/>
          </a:p>
        </p:txBody>
      </p:sp>
      <p:cxnSp>
        <p:nvCxnSpPr>
          <p:cNvPr id="22" name="Straight Arrow Connector 21"/>
          <p:cNvCxnSpPr>
            <a:endCxn id="17" idx="1"/>
          </p:cNvCxnSpPr>
          <p:nvPr/>
        </p:nvCxnSpPr>
        <p:spPr>
          <a:xfrm>
            <a:off x="2676423" y="1031815"/>
            <a:ext cx="1293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894587" y="1006010"/>
            <a:ext cx="1232146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54121" y="2117790"/>
            <a:ext cx="15536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State (map, </a:t>
            </a:r>
            <a:r>
              <a:rPr lang="en-US" sz="1050" dirty="0" err="1" smtClean="0"/>
              <a:t>timeseries</a:t>
            </a:r>
            <a:r>
              <a:rPr lang="en-US" sz="1050" dirty="0" smtClean="0"/>
              <a:t>...)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54121" y="1896283"/>
            <a:ext cx="2313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Collection (objects: database, vector...)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54123" y="1632410"/>
            <a:ext cx="2345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Dynamic description (DDEs, dataflow...)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54121" y="1389720"/>
            <a:ext cx="1957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Structural description (graph, ...)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7026" y="1263234"/>
            <a:ext cx="590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2">
                    <a:lumMod val="75000"/>
                  </a:schemeClr>
                </a:solidFill>
              </a:rPr>
              <a:t>Subject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74923" y="1589938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99CC00"/>
                </a:solidFill>
              </a:rPr>
              <a:t>Event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76349" y="1761195"/>
            <a:ext cx="6014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Process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64004" y="1922539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6"/>
                </a:solidFill>
              </a:rPr>
              <a:t>Quality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36430" y="2084772"/>
            <a:ext cx="11288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Physical property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64315" y="1307453"/>
            <a:ext cx="683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1"/>
                </a:solidFill>
              </a:rPr>
              <a:t>Attribute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35579" y="1462006"/>
            <a:ext cx="5277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Realm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38371" y="1625998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Identity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64089" y="1904707"/>
            <a:ext cx="4267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Role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39731" y="1778899"/>
            <a:ext cx="670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Ordering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25509" y="2246116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Numerosity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36430" y="2416735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Value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36430" y="2580903"/>
            <a:ext cx="4491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Type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25509" y="2742247"/>
            <a:ext cx="5357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Extent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74923" y="2899524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4"/>
                </a:solidFill>
              </a:rPr>
              <a:t>Relationship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327323" y="3051924"/>
            <a:ext cx="7569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Functional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24663" y="3234311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Structural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24663" y="1434411"/>
            <a:ext cx="5100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Agent</a:t>
            </a:r>
          </a:p>
        </p:txBody>
      </p:sp>
      <p:cxnSp>
        <p:nvCxnSpPr>
          <p:cNvPr id="3" name="Straight Arrow Connector 2"/>
          <p:cNvCxnSpPr>
            <a:stCxn id="10" idx="2"/>
            <a:endCxn id="12" idx="0"/>
          </p:cNvCxnSpPr>
          <p:nvPr/>
        </p:nvCxnSpPr>
        <p:spPr>
          <a:xfrm>
            <a:off x="2173754" y="670016"/>
            <a:ext cx="14683" cy="20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11" idx="2"/>
            <a:endCxn id="17" idx="0"/>
          </p:cNvCxnSpPr>
          <p:nvPr/>
        </p:nvCxnSpPr>
        <p:spPr>
          <a:xfrm>
            <a:off x="4460717" y="670016"/>
            <a:ext cx="0" cy="13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046547" y="3641689"/>
            <a:ext cx="4459913" cy="97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Root domain</a:t>
            </a:r>
          </a:p>
          <a:p>
            <a:pPr algn="ctr"/>
            <a:r>
              <a:rPr lang="en-US" sz="1200" dirty="0" smtClean="0"/>
              <a:t>(connect observables and predicates to UO)</a:t>
            </a:r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1781078" y="4698415"/>
            <a:ext cx="2158848" cy="130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Scale</a:t>
            </a:r>
          </a:p>
          <a:p>
            <a:pPr algn="ctr"/>
            <a:r>
              <a:rPr lang="en-US" sz="1400" dirty="0" smtClean="0"/>
              <a:t>(granularity, space/time topology)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4046547" y="4698415"/>
            <a:ext cx="2137156" cy="130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domains</a:t>
            </a:r>
          </a:p>
          <a:p>
            <a:pPr algn="ctr"/>
            <a:r>
              <a:rPr lang="en-US" sz="1200" dirty="0" smtClean="0"/>
              <a:t>(earth, materials,...)</a:t>
            </a:r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6289870" y="4698415"/>
            <a:ext cx="2236289" cy="130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Knowledge domains</a:t>
            </a:r>
            <a:endParaRPr lang="en-US" sz="1200" dirty="0" smtClean="0"/>
          </a:p>
          <a:p>
            <a:pPr algn="ctr"/>
            <a:r>
              <a:rPr lang="en-US" sz="1200" dirty="0" smtClean="0"/>
              <a:t>(disciplinary: geography, chemistry, economics...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2" name="Elbow Connector 61"/>
          <p:cNvCxnSpPr>
            <a:stCxn id="60" idx="2"/>
            <a:endCxn id="59" idx="2"/>
          </p:cNvCxnSpPr>
          <p:nvPr/>
        </p:nvCxnSpPr>
        <p:spPr>
          <a:xfrm rot="5400000">
            <a:off x="6261570" y="4854042"/>
            <a:ext cx="12700" cy="2292890"/>
          </a:xfrm>
          <a:prstGeom prst="bentConnector3">
            <a:avLst>
              <a:gd name="adj1" fmla="val 389032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Magnetic Disk 63"/>
          <p:cNvSpPr/>
          <p:nvPr/>
        </p:nvSpPr>
        <p:spPr>
          <a:xfrm>
            <a:off x="581507" y="4860754"/>
            <a:ext cx="611005" cy="347534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264046" y="6072122"/>
            <a:ext cx="2024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Roles reinterpret physical </a:t>
            </a:r>
          </a:p>
          <a:p>
            <a:pPr algn="r"/>
            <a:r>
              <a:rPr lang="en-US" sz="1100" dirty="0" smtClean="0"/>
              <a:t>“reality” according to disciplines</a:t>
            </a:r>
            <a:endParaRPr 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252828" y="5334703"/>
            <a:ext cx="126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Data </a:t>
            </a:r>
            <a:r>
              <a:rPr lang="en-US" sz="1000" b="1" dirty="0" smtClean="0"/>
              <a:t>geometry</a:t>
            </a:r>
            <a:r>
              <a:rPr lang="en-US" sz="1000" dirty="0" smtClean="0"/>
              <a:t> becomes </a:t>
            </a:r>
            <a:r>
              <a:rPr lang="en-US" sz="1000" b="1" dirty="0" smtClean="0"/>
              <a:t>scale</a:t>
            </a:r>
            <a:r>
              <a:rPr lang="en-US" sz="1000" dirty="0" smtClean="0"/>
              <a:t> through the worldview</a:t>
            </a:r>
            <a:endParaRPr lang="en-US" sz="1000" dirty="0"/>
          </a:p>
        </p:txBody>
      </p:sp>
      <p:sp>
        <p:nvSpPr>
          <p:cNvPr id="68" name="Right Arrow Callout 67"/>
          <p:cNvSpPr/>
          <p:nvPr/>
        </p:nvSpPr>
        <p:spPr>
          <a:xfrm>
            <a:off x="1781078" y="3670713"/>
            <a:ext cx="2244074" cy="914400"/>
          </a:xfrm>
          <a:prstGeom prst="rightArrowCallout">
            <a:avLst>
              <a:gd name="adj1" fmla="val 28687"/>
              <a:gd name="adj2" fmla="val 33756"/>
              <a:gd name="adj3" fmla="val 36982"/>
              <a:gd name="adj4" fmla="val 8005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Upper Ontology</a:t>
            </a:r>
          </a:p>
          <a:p>
            <a:pPr algn="ctr"/>
            <a:r>
              <a:rPr lang="en-US" sz="1200" dirty="0"/>
              <a:t>(BFO &amp; </a:t>
            </a:r>
            <a:r>
              <a:rPr lang="en-US" sz="1200" dirty="0" smtClean="0"/>
              <a:t>DOLCE </a:t>
            </a:r>
            <a:r>
              <a:rPr lang="en-US" sz="1200" dirty="0"/>
              <a:t>tested)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401618" y="4585113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Worldview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9401559" y="2124454"/>
            <a:ext cx="22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 ontology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401559" y="208351"/>
            <a:ext cx="21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Provenance ontology</a:t>
            </a:r>
            <a:endParaRPr lang="en-US" dirty="0"/>
          </a:p>
        </p:txBody>
      </p:sp>
      <p:cxnSp>
        <p:nvCxnSpPr>
          <p:cNvPr id="73" name="Elbow Connector 72"/>
          <p:cNvCxnSpPr>
            <a:stCxn id="64" idx="4"/>
            <a:endCxn id="58" idx="1"/>
          </p:cNvCxnSpPr>
          <p:nvPr/>
        </p:nvCxnSpPr>
        <p:spPr>
          <a:xfrm>
            <a:off x="1192512" y="5034521"/>
            <a:ext cx="588566" cy="31493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117" y="4976004"/>
            <a:ext cx="16177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>
                <a:solidFill>
                  <a:schemeClr val="accent6">
                    <a:lumMod val="75000"/>
                  </a:schemeClr>
                </a:solidFill>
              </a:rPr>
              <a:t>urn:klab:node:user:namespace:id</a:t>
            </a:r>
            <a:endParaRPr lang="en-US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7" name="Straight Arrow Connector 76"/>
          <p:cNvCxnSpPr>
            <a:stCxn id="19" idx="1"/>
            <a:endCxn id="18" idx="3"/>
          </p:cNvCxnSpPr>
          <p:nvPr/>
        </p:nvCxnSpPr>
        <p:spPr>
          <a:xfrm flipH="1">
            <a:off x="7092863" y="985566"/>
            <a:ext cx="521502" cy="28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26733" y="1262647"/>
            <a:ext cx="2383374" cy="2268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6736839" y="3531185"/>
            <a:ext cx="0" cy="24861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900847" y="3531185"/>
            <a:ext cx="0" cy="24861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059679" y="3531185"/>
            <a:ext cx="0" cy="24861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7227750" y="3530022"/>
            <a:ext cx="0" cy="24861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363784" y="3530022"/>
            <a:ext cx="0" cy="24861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554799" y="3778638"/>
            <a:ext cx="3182040" cy="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736839" y="3778638"/>
            <a:ext cx="626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401515" y="4572431"/>
            <a:ext cx="0" cy="24861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511075" y="4572431"/>
            <a:ext cx="0" cy="24861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630246" y="4572431"/>
            <a:ext cx="0" cy="24861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/>
      <p:bldP spid="74" grpId="0"/>
      <p:bldP spid="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9334" y="8987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semantics-first approach - for </a:t>
            </a:r>
            <a:r>
              <a:rPr lang="en-US" u="sng" dirty="0" smtClean="0">
                <a:latin typeface="+mn-lt"/>
              </a:rPr>
              <a:t>wide</a:t>
            </a:r>
            <a:r>
              <a:rPr lang="en-US" dirty="0" smtClean="0">
                <a:latin typeface="+mn-lt"/>
              </a:rPr>
              <a:t> user groups</a:t>
            </a:r>
            <a:endParaRPr lang="en-US" u="sng" dirty="0">
              <a:latin typeface="+mn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6311" y="1540922"/>
            <a:ext cx="11114878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File:Mount Adams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978" y="2341473"/>
            <a:ext cx="2578608" cy="14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scontent-a-mad.xx.fbcdn.net/hphotos-frc3/t1.0-9/988370_10101724787089710_877362048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311" y="2340429"/>
            <a:ext cx="257386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://www.e-manonline.com/images/entry/crowd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007" y="2340430"/>
            <a:ext cx="2578608" cy="14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0334" y="4252099"/>
            <a:ext cx="12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QUALITIES: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34578" y="4252099"/>
            <a:ext cx="1170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      Elevation (measurement)      Per capita income (value)    Percent tree canopy cover (%)    Stream order (ranking)          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17332" y="3854779"/>
            <a:ext cx="975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             A mountain                       A </a:t>
            </a:r>
            <a:r>
              <a:rPr lang="en-US" smtClean="0">
                <a:solidFill>
                  <a:schemeClr val="accent4">
                    <a:lumMod val="75000"/>
                  </a:schemeClr>
                </a:solidFill>
              </a:rPr>
              <a:t>group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of humans                  </a:t>
            </a:r>
            <a:r>
              <a:rPr lang="en-US" smtClean="0">
                <a:solidFill>
                  <a:schemeClr val="accent4">
                    <a:lumMod val="75000"/>
                  </a:schemeClr>
                </a:solidFill>
              </a:rPr>
              <a:t>       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A forest                                        A river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0334" y="3854779"/>
            <a:ext cx="115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SUBJECTS: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2952" y="4688996"/>
            <a:ext cx="130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PROCESSES: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0521" y="4688996"/>
            <a:ext cx="102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              Erosion                                      Migration                               Tree growth                               Streamflow  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0706" y="5090227"/>
            <a:ext cx="96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EVENTS: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17332" y="50902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02063" y="5103164"/>
            <a:ext cx="1010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           Snowfall                                       A birth                                Death of a tree                           A flood event  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57943" y="1257892"/>
            <a:ext cx="12249943" cy="848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Address all the “W’s of information – what, where, when, why, and how – without becoming too large or complex to learn and use.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248592" y="5489990"/>
            <a:ext cx="1097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RELATIONSHIPS:    ↖ Skiers using a mountain for recreation ↗        ↖ A city using a river for water supply  ↗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583" y="2340429"/>
            <a:ext cx="252547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7660" y="6017744"/>
            <a:ext cx="11585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Semantics for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predicates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allow to compose attributes, realms and identities without inheritance; interface to vocabularies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Roles account for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usages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of general observables in disciplinary contexts without giving up consistency and FAIR goals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08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3308</TotalTime>
  <Words>1672</Words>
  <Application>Microsoft Macintosh PowerPoint</Application>
  <PresentationFormat>Widescreen</PresentationFormat>
  <Paragraphs>313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Semantic web for scientific information  Streamlining how we write, find, link and reuse data and models</vt:lpstr>
      <vt:lpstr>An integrated solution for shared, distributed, collaborative modelling</vt:lpstr>
      <vt:lpstr>Models and data live on a semantic web An extensible network hosts data, models and model services available to users</vt:lpstr>
      <vt:lpstr>A user’s perspective: two-step assessment Client software (desktop &amp; soon web-based) allow modeling with minimal configuration and training. Provenance info is compiled into user documentation for each result set.</vt:lpstr>
      <vt:lpstr>A modeler’s/data scientist’s perspective streamlining and supporting the annotation workflow for both data and computations</vt:lpstr>
      <vt:lpstr>One language for knowledge, data and computations Uses English-like syntax to express the observation ontology; linguistic approach keeps ontologies small and learnable </vt:lpstr>
      <vt:lpstr>Worldviews merge domains and vocabularies reliably and intuitively</vt:lpstr>
      <vt:lpstr>PowerPoint Presentation</vt:lpstr>
      <vt:lpstr>A semantics-first approach - for wide user groups</vt:lpstr>
      <vt:lpstr>Tooling (1): k.IM language and support software</vt:lpstr>
      <vt:lpstr>Tooling (2): distributed semantic web infrastructure</vt:lpstr>
      <vt:lpstr>The Integrated Modelling Partnership http://www.integratedmodelling.org</vt:lpstr>
      <vt:lpstr>PowerPoint Presentation</vt:lpstr>
      <vt:lpstr>Promoting semantics-first solutions for open, linkable data and models</vt:lpstr>
      <vt:lpstr>The challenge of data/model integration and reuse</vt:lpstr>
      <vt:lpstr>Using and reusing data: The state of the art</vt:lpstr>
      <vt:lpstr>Reusing models</vt:lpstr>
      <vt:lpstr>PowerPoint Presentation</vt:lpstr>
      <vt:lpstr>Adaptive, assisted system characterization Driven by semantics and by roles, supporting a specific view of physical phenomena without introducing ambiguities  </vt:lpstr>
      <vt:lpstr>Example: building an eco-social flow network Triggered by a simple query: “observe social dynamics of water in watershed X”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web for sustainability  Revolutionizing how we write, find, link and reuse data and models.</dc:title>
  <dc:creator>Ferd</dc:creator>
  <cp:lastModifiedBy>Microsoft Office User</cp:lastModifiedBy>
  <cp:revision>404</cp:revision>
  <cp:lastPrinted>2018-01-07T20:21:18Z</cp:lastPrinted>
  <dcterms:created xsi:type="dcterms:W3CDTF">2017-09-17T08:32:17Z</dcterms:created>
  <dcterms:modified xsi:type="dcterms:W3CDTF">2018-01-08T06:19:26Z</dcterms:modified>
</cp:coreProperties>
</file>